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4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3" r:id="rId16"/>
    <p:sldId id="462"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Lst>
  <p:sldSz cx="9144000" cy="6858000" type="screen4x3"/>
  <p:notesSz cx="6797675" cy="9926638"/>
  <p:defaultTextStyle>
    <a:defPPr>
      <a:defRPr lang="fr-FR"/>
    </a:defPPr>
    <a:lvl1pPr algn="l" rtl="0" fontAlgn="base">
      <a:spcBef>
        <a:spcPct val="0"/>
      </a:spcBef>
      <a:spcAft>
        <a:spcPct val="0"/>
      </a:spcAft>
      <a:defRPr i="1"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i="1"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i="1"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i="1"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i="1" kern="1200">
        <a:solidFill>
          <a:schemeClr val="tx1"/>
        </a:solidFill>
        <a:latin typeface="Calibri" pitchFamily="34" charset="0"/>
        <a:ea typeface="+mn-ea"/>
        <a:cs typeface="Arial" pitchFamily="34" charset="0"/>
      </a:defRPr>
    </a:lvl5pPr>
    <a:lvl6pPr marL="2286000" algn="l" defTabSz="914400" rtl="0" eaLnBrk="1" latinLnBrk="0" hangingPunct="1">
      <a:defRPr i="1" kern="1200">
        <a:solidFill>
          <a:schemeClr val="tx1"/>
        </a:solidFill>
        <a:latin typeface="Calibri" pitchFamily="34" charset="0"/>
        <a:ea typeface="+mn-ea"/>
        <a:cs typeface="Arial" pitchFamily="34" charset="0"/>
      </a:defRPr>
    </a:lvl6pPr>
    <a:lvl7pPr marL="2743200" algn="l" defTabSz="914400" rtl="0" eaLnBrk="1" latinLnBrk="0" hangingPunct="1">
      <a:defRPr i="1" kern="1200">
        <a:solidFill>
          <a:schemeClr val="tx1"/>
        </a:solidFill>
        <a:latin typeface="Calibri" pitchFamily="34" charset="0"/>
        <a:ea typeface="+mn-ea"/>
        <a:cs typeface="Arial" pitchFamily="34" charset="0"/>
      </a:defRPr>
    </a:lvl7pPr>
    <a:lvl8pPr marL="3200400" algn="l" defTabSz="914400" rtl="0" eaLnBrk="1" latinLnBrk="0" hangingPunct="1">
      <a:defRPr i="1" kern="1200">
        <a:solidFill>
          <a:schemeClr val="tx1"/>
        </a:solidFill>
        <a:latin typeface="Calibri" pitchFamily="34" charset="0"/>
        <a:ea typeface="+mn-ea"/>
        <a:cs typeface="Arial" pitchFamily="34" charset="0"/>
      </a:defRPr>
    </a:lvl8pPr>
    <a:lvl9pPr marL="3657600" algn="l" defTabSz="914400" rtl="0" eaLnBrk="1" latinLnBrk="0" hangingPunct="1">
      <a:defRPr i="1"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61AD63"/>
    <a:srgbClr val="738EC3"/>
    <a:srgbClr val="D7E4BD"/>
    <a:srgbClr val="FF6600"/>
    <a:srgbClr val="565F74"/>
    <a:srgbClr val="8E0000"/>
    <a:srgbClr val="515151"/>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8378" autoAdjust="0"/>
  </p:normalViewPr>
  <p:slideViewPr>
    <p:cSldViewPr>
      <p:cViewPr varScale="1">
        <p:scale>
          <a:sx n="88" d="100"/>
          <a:sy n="88" d="100"/>
        </p:scale>
        <p:origin x="147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8-maj-janv-2018_87796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title>
      <c:layout/>
      <c:overlay val="0"/>
      <c:txPr>
        <a:bodyPr/>
        <a:lstStyle/>
        <a:p>
          <a:pPr>
            <a:defRPr sz="1600"/>
          </a:pPr>
          <a:endParaRPr lang="fr-FR"/>
        </a:p>
      </c:txPr>
    </c:title>
    <c:autoTitleDeleted val="0"/>
    <c:plotArea>
      <c:layout/>
      <c:pieChart>
        <c:varyColors val="1"/>
        <c:ser>
          <c:idx val="0"/>
          <c:order val="0"/>
          <c:tx>
            <c:strRef>
              <c:f>Feuil1!$B$1</c:f>
              <c:strCache>
                <c:ptCount val="1"/>
                <c:pt idx="0">
                  <c:v>Proportion de la note finale du baccalauréat</c:v>
                </c:pt>
              </c:strCache>
            </c:strRef>
          </c:tx>
          <c:dLbls>
            <c:spPr>
              <a:noFill/>
              <a:ln>
                <a:noFill/>
              </a:ln>
              <a:effectLst/>
            </c:spPr>
            <c:txPr>
              <a:bodyPr/>
              <a:lstStyle/>
              <a:p>
                <a:pPr>
                  <a:defRPr sz="1200" b="1"/>
                </a:pPr>
                <a:endParaRPr lang="fr-FR"/>
              </a:p>
            </c:tx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Feuil1!$A$2:$A$3</c:f>
              <c:strCache>
                <c:ptCount val="2"/>
                <c:pt idx="0">
                  <c:v>Contrôle continu</c:v>
                </c:pt>
                <c:pt idx="1">
                  <c:v>Épreuves finales</c:v>
                </c:pt>
              </c:strCache>
            </c:strRef>
          </c:cat>
          <c:val>
            <c:numRef>
              <c:f>Feuil1!$B$2:$B$3</c:f>
              <c:numCache>
                <c:formatCode>0%</c:formatCode>
                <c:ptCount val="2"/>
                <c:pt idx="0">
                  <c:v>0.4</c:v>
                </c:pt>
                <c:pt idx="1">
                  <c:v>0.6</c:v>
                </c:pt>
              </c:numCache>
            </c:numRef>
          </c:val>
          <c:extLst>
            <c:ext xmlns:c16="http://schemas.microsoft.com/office/drawing/2014/chart" uri="{C3380CC4-5D6E-409C-BE32-E72D297353CC}">
              <c16:uniqueId val="{00000000-AA8A-4173-B342-19469C81AE63}"/>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err="1"/>
              <a:t>Poursuites</a:t>
            </a:r>
            <a:r>
              <a:rPr lang="en-US" sz="1600" dirty="0"/>
              <a:t> </a:t>
            </a:r>
            <a:r>
              <a:rPr lang="en-US" sz="1600" dirty="0" err="1"/>
              <a:t>d'études</a:t>
            </a:r>
            <a:r>
              <a:rPr lang="en-US" sz="1600" dirty="0"/>
              <a:t> après un </a:t>
            </a:r>
            <a:r>
              <a:rPr lang="en-US" sz="1600" dirty="0" err="1" smtClean="0"/>
              <a:t>baccalauréat</a:t>
            </a:r>
            <a:r>
              <a:rPr lang="en-US" sz="1600" dirty="0" smtClean="0"/>
              <a:t> </a:t>
            </a:r>
            <a:r>
              <a:rPr lang="en-US" sz="1600" dirty="0" err="1"/>
              <a:t>g</a:t>
            </a:r>
            <a:r>
              <a:rPr lang="en-US" sz="1600" dirty="0" err="1" smtClean="0"/>
              <a:t>énéral</a:t>
            </a:r>
            <a:endParaRPr lang="en-US" sz="1600" dirty="0"/>
          </a:p>
        </c:rich>
      </c:tx>
      <c:layout/>
      <c:overlay val="0"/>
    </c:title>
    <c:autoTitleDeleted val="0"/>
    <c:plotArea>
      <c:layout/>
      <c:pieChart>
        <c:varyColors val="1"/>
        <c:ser>
          <c:idx val="0"/>
          <c:order val="0"/>
          <c:tx>
            <c:strRef>
              <c:f>Feuil1!$B$27</c:f>
              <c:strCache>
                <c:ptCount val="1"/>
                <c:pt idx="0">
                  <c:v>Bac Général</c:v>
                </c:pt>
              </c:strCache>
            </c:strRef>
          </c:tx>
          <c:explosion val="25"/>
          <c:dLbls>
            <c:dLbl>
              <c:idx val="0"/>
              <c:spPr/>
              <c:txPr>
                <a:bodyPr/>
                <a:lstStyle/>
                <a:p>
                  <a:pPr>
                    <a:defRPr sz="105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0-85F3-4A84-AE26-E96841F64848}"/>
                </c:ext>
              </c:extLst>
            </c:dLbl>
            <c:dLbl>
              <c:idx val="1"/>
              <c:layout>
                <c:manualLayout>
                  <c:x val="5.9072850792979734E-2"/>
                  <c:y val="-0.12635005735742083"/>
                </c:manualLayout>
              </c:layout>
              <c:spPr/>
              <c:txPr>
                <a:bodyPr/>
                <a:lstStyle/>
                <a:p>
                  <a:pPr>
                    <a:defRPr b="1">
                      <a:solidFill>
                        <a:schemeClr val="bg1"/>
                      </a:solidFill>
                    </a:defRPr>
                  </a:pPr>
                  <a:endParaRPr lang="fr-FR"/>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5F3-4A84-AE26-E96841F64848}"/>
                </c:ext>
              </c:extLst>
            </c:dLbl>
            <c:dLbl>
              <c:idx val="2"/>
              <c:spPr/>
              <c:txPr>
                <a:bodyPr/>
                <a:lstStyle/>
                <a:p>
                  <a:pPr>
                    <a:defRPr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85F3-4A84-AE26-E96841F64848}"/>
                </c:ext>
              </c:extLst>
            </c:dLbl>
            <c:dLbl>
              <c:idx val="3"/>
              <c:layout>
                <c:manualLayout>
                  <c:x val="7.0548337707786526E-2"/>
                  <c:y val="2.9216972878390202E-2"/>
                </c:manualLayout>
              </c:layout>
              <c:spPr/>
              <c:txPr>
                <a:bodyPr/>
                <a:lstStyle/>
                <a:p>
                  <a:pPr>
                    <a:defRPr b="1">
                      <a:solidFill>
                        <a:schemeClr val="bg1"/>
                      </a:solidFill>
                    </a:defRPr>
                  </a:pPr>
                  <a:endParaRPr lang="fr-FR"/>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5F3-4A84-AE26-E96841F64848}"/>
                </c:ext>
              </c:extLst>
            </c:dLbl>
            <c:dLbl>
              <c:idx val="4"/>
              <c:layout>
                <c:manualLayout>
                  <c:x val="-8.1693030276329445E-2"/>
                  <c:y val="0.12091814888659475"/>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85F3-4A84-AE26-E96841F64848}"/>
                </c:ext>
              </c:extLst>
            </c:dLbl>
            <c:dLbl>
              <c:idx val="5"/>
              <c:layout>
                <c:manualLayout>
                  <c:x val="-0.27395397722935638"/>
                  <c:y val="1.4862576826231849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5F3-4A84-AE26-E96841F6484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Feuil1!$A$30:$A$35</c:f>
              <c:strCache>
                <c:ptCount val="6"/>
                <c:pt idx="0">
                  <c:v>Université</c:v>
                </c:pt>
                <c:pt idx="1">
                  <c:v>IUT</c:v>
                </c:pt>
                <c:pt idx="2">
                  <c:v>CPGE</c:v>
                </c:pt>
                <c:pt idx="3">
                  <c:v>STS</c:v>
                </c:pt>
                <c:pt idx="4">
                  <c:v>Autres formations</c:v>
                </c:pt>
                <c:pt idx="5">
                  <c:v>Vie active</c:v>
                </c:pt>
              </c:strCache>
            </c:strRef>
          </c:cat>
          <c:val>
            <c:numRef>
              <c:f>Feuil1!$B$30:$B$35</c:f>
              <c:numCache>
                <c:formatCode>0.0</c:formatCode>
                <c:ptCount val="6"/>
                <c:pt idx="0">
                  <c:v>52.501701734754405</c:v>
                </c:pt>
                <c:pt idx="1">
                  <c:v>9.6982982652455991</c:v>
                </c:pt>
                <c:pt idx="2">
                  <c:v>12.387870783115954</c:v>
                </c:pt>
                <c:pt idx="3">
                  <c:v>8.305969829826525</c:v>
                </c:pt>
                <c:pt idx="4">
                  <c:v>11.514990308122222</c:v>
                </c:pt>
                <c:pt idx="5">
                  <c:v>5.5911690789352946</c:v>
                </c:pt>
              </c:numCache>
            </c:numRef>
          </c:val>
          <c:extLst>
            <c:ext xmlns:c16="http://schemas.microsoft.com/office/drawing/2014/chart" uri="{C3380CC4-5D6E-409C-BE32-E72D297353CC}">
              <c16:uniqueId val="{00000006-85F3-4A84-AE26-E96841F64848}"/>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STMG</a:t>
            </a:r>
          </a:p>
        </c:rich>
      </c:tx>
      <c:layout/>
      <c:overlay val="0"/>
    </c:title>
    <c:autoTitleDeleted val="0"/>
    <c:plotArea>
      <c:layout/>
      <c:pieChart>
        <c:varyColors val="1"/>
        <c:ser>
          <c:idx val="0"/>
          <c:order val="0"/>
          <c:explosion val="25"/>
          <c:dPt>
            <c:idx val="0"/>
            <c:bubble3D val="0"/>
            <c:extLst>
              <c:ext xmlns:c16="http://schemas.microsoft.com/office/drawing/2014/chart" uri="{C3380CC4-5D6E-409C-BE32-E72D297353CC}">
                <c16:uniqueId val="{00000000-C412-47FC-BAFA-FED6BF65DFF5}"/>
              </c:ext>
            </c:extLst>
          </c:dPt>
          <c:dPt>
            <c:idx val="1"/>
            <c:bubble3D val="0"/>
            <c:extLst>
              <c:ext xmlns:c16="http://schemas.microsoft.com/office/drawing/2014/chart" uri="{C3380CC4-5D6E-409C-BE32-E72D297353CC}">
                <c16:uniqueId val="{00000001-C412-47FC-BAFA-FED6BF65DFF5}"/>
              </c:ext>
            </c:extLst>
          </c:dPt>
          <c:dPt>
            <c:idx val="2"/>
            <c:bubble3D val="0"/>
            <c:extLst>
              <c:ext xmlns:c16="http://schemas.microsoft.com/office/drawing/2014/chart" uri="{C3380CC4-5D6E-409C-BE32-E72D297353CC}">
                <c16:uniqueId val="{00000002-C412-47FC-BAFA-FED6BF65DFF5}"/>
              </c:ext>
            </c:extLst>
          </c:dPt>
          <c:dPt>
            <c:idx val="3"/>
            <c:bubble3D val="0"/>
            <c:extLst>
              <c:ext xmlns:c16="http://schemas.microsoft.com/office/drawing/2014/chart" uri="{C3380CC4-5D6E-409C-BE32-E72D297353CC}">
                <c16:uniqueId val="{00000003-C412-47FC-BAFA-FED6BF65DFF5}"/>
              </c:ext>
            </c:extLst>
          </c:dPt>
          <c:dPt>
            <c:idx val="4"/>
            <c:bubble3D val="0"/>
            <c:extLst>
              <c:ext xmlns:c16="http://schemas.microsoft.com/office/drawing/2014/chart" uri="{C3380CC4-5D6E-409C-BE32-E72D297353CC}">
                <c16:uniqueId val="{00000004-C412-47FC-BAFA-FED6BF65DFF5}"/>
              </c:ext>
            </c:extLst>
          </c:dPt>
          <c:dPt>
            <c:idx val="5"/>
            <c:bubble3D val="0"/>
            <c:extLst>
              <c:ext xmlns:c16="http://schemas.microsoft.com/office/drawing/2014/chart" uri="{C3380CC4-5D6E-409C-BE32-E72D297353CC}">
                <c16:uniqueId val="{00000005-C412-47FC-BAFA-FED6BF65DFF5}"/>
              </c:ext>
            </c:extLst>
          </c:dPt>
          <c:dLbls>
            <c:dLbl>
              <c:idx val="0"/>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0-C412-47FC-BAFA-FED6BF65DFF5}"/>
                </c:ext>
              </c:extLst>
            </c:dLbl>
            <c:dLbl>
              <c:idx val="1"/>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1-C412-47FC-BAFA-FED6BF65DFF5}"/>
                </c:ext>
              </c:extLst>
            </c:dLbl>
            <c:dLbl>
              <c:idx val="2"/>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C412-47FC-BAFA-FED6BF65DFF5}"/>
                </c:ext>
              </c:extLst>
            </c:dLbl>
            <c:dLbl>
              <c:idx val="5"/>
              <c:layout>
                <c:manualLayout>
                  <c:x val="7.3985642422159815E-3"/>
                  <c:y val="4.6448070395806361E-2"/>
                </c:manualLayout>
              </c:layout>
              <c:spPr/>
              <c:txPr>
                <a:bodyPr/>
                <a:lstStyle/>
                <a:p>
                  <a:pPr>
                    <a:defRPr sz="1100" b="0"/>
                  </a:pPr>
                  <a:endParaRPr lang="fr-FR"/>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412-47FC-BAFA-FED6BF65DFF5}"/>
                </c:ext>
              </c:extLst>
            </c:dLbl>
            <c:spPr>
              <a:noFill/>
              <a:ln>
                <a:noFill/>
              </a:ln>
              <a:effectLst/>
            </c:spPr>
            <c:txPr>
              <a:bodyPr/>
              <a:lstStyle/>
              <a:p>
                <a:pPr>
                  <a:defRPr sz="1200" b="1"/>
                </a:pPr>
                <a:endParaRPr lang="fr-F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(Feuil1!$A$2,Feuil1!$A$4:$A$8)</c:f>
              <c:strCache>
                <c:ptCount val="6"/>
                <c:pt idx="0">
                  <c:v>Université</c:v>
                </c:pt>
                <c:pt idx="1">
                  <c:v>IUT</c:v>
                </c:pt>
                <c:pt idx="2">
                  <c:v>STS</c:v>
                </c:pt>
                <c:pt idx="3">
                  <c:v>CPGE</c:v>
                </c:pt>
                <c:pt idx="5">
                  <c:v>Autres formations et vie active</c:v>
                </c:pt>
              </c:strCache>
            </c:strRef>
          </c:cat>
          <c:val>
            <c:numRef>
              <c:f>(Feuil1!$B$2,Feuil1!$B$4:$B$8)</c:f>
              <c:numCache>
                <c:formatCode>0.0</c:formatCode>
                <c:ptCount val="6"/>
                <c:pt idx="0">
                  <c:v>21.3</c:v>
                </c:pt>
                <c:pt idx="1">
                  <c:v>11.3</c:v>
                </c:pt>
                <c:pt idx="2">
                  <c:v>42.9</c:v>
                </c:pt>
                <c:pt idx="3">
                  <c:v>1.8</c:v>
                </c:pt>
                <c:pt idx="5">
                  <c:v>22.7</c:v>
                </c:pt>
              </c:numCache>
            </c:numRef>
          </c:val>
          <c:extLst>
            <c:ext xmlns:c16="http://schemas.microsoft.com/office/drawing/2014/chart" uri="{C3380CC4-5D6E-409C-BE32-E72D297353CC}">
              <c16:uniqueId val="{00000006-C412-47FC-BAFA-FED6BF65DFF5}"/>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STI2D</a:t>
            </a:r>
          </a:p>
        </c:rich>
      </c:tx>
      <c:layout/>
      <c:overlay val="0"/>
    </c:title>
    <c:autoTitleDeleted val="0"/>
    <c:plotArea>
      <c:layout/>
      <c:pieChart>
        <c:varyColors val="1"/>
        <c:ser>
          <c:idx val="0"/>
          <c:order val="0"/>
          <c:tx>
            <c:strRef>
              <c:f>Feuil1!$B$14</c:f>
              <c:strCache>
                <c:ptCount val="1"/>
                <c:pt idx="0">
                  <c:v>STI2D</c:v>
                </c:pt>
              </c:strCache>
            </c:strRef>
          </c:tx>
          <c:explosion val="25"/>
          <c:dPt>
            <c:idx val="0"/>
            <c:bubble3D val="0"/>
            <c:extLst>
              <c:ext xmlns:c16="http://schemas.microsoft.com/office/drawing/2014/chart" uri="{C3380CC4-5D6E-409C-BE32-E72D297353CC}">
                <c16:uniqueId val="{00000000-676E-4F6F-BAB4-5C4A46E3B0FE}"/>
              </c:ext>
            </c:extLst>
          </c:dPt>
          <c:dPt>
            <c:idx val="1"/>
            <c:bubble3D val="0"/>
            <c:extLst>
              <c:ext xmlns:c16="http://schemas.microsoft.com/office/drawing/2014/chart" uri="{C3380CC4-5D6E-409C-BE32-E72D297353CC}">
                <c16:uniqueId val="{00000001-676E-4F6F-BAB4-5C4A46E3B0FE}"/>
              </c:ext>
            </c:extLst>
          </c:dPt>
          <c:dPt>
            <c:idx val="2"/>
            <c:bubble3D val="0"/>
            <c:extLst>
              <c:ext xmlns:c16="http://schemas.microsoft.com/office/drawing/2014/chart" uri="{C3380CC4-5D6E-409C-BE32-E72D297353CC}">
                <c16:uniqueId val="{00000002-676E-4F6F-BAB4-5C4A46E3B0FE}"/>
              </c:ext>
            </c:extLst>
          </c:dPt>
          <c:dPt>
            <c:idx val="3"/>
            <c:bubble3D val="0"/>
            <c:extLst>
              <c:ext xmlns:c16="http://schemas.microsoft.com/office/drawing/2014/chart" uri="{C3380CC4-5D6E-409C-BE32-E72D297353CC}">
                <c16:uniqueId val="{00000003-676E-4F6F-BAB4-5C4A46E3B0FE}"/>
              </c:ext>
            </c:extLst>
          </c:dPt>
          <c:dPt>
            <c:idx val="4"/>
            <c:bubble3D val="0"/>
            <c:extLst>
              <c:ext xmlns:c16="http://schemas.microsoft.com/office/drawing/2014/chart" uri="{C3380CC4-5D6E-409C-BE32-E72D297353CC}">
                <c16:uniqueId val="{00000004-676E-4F6F-BAB4-5C4A46E3B0FE}"/>
              </c:ext>
            </c:extLst>
          </c:dPt>
          <c:dLbls>
            <c:dLbl>
              <c:idx val="1"/>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1-676E-4F6F-BAB4-5C4A46E3B0FE}"/>
                </c:ext>
              </c:extLst>
            </c:dLbl>
            <c:dLbl>
              <c:idx val="2"/>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676E-4F6F-BAB4-5C4A46E3B0FE}"/>
                </c:ext>
              </c:extLst>
            </c:dLbl>
            <c:dLbl>
              <c:idx val="5"/>
              <c:spPr/>
              <c:txPr>
                <a:bodyPr/>
                <a:lstStyle/>
                <a:p>
                  <a:pPr>
                    <a:defRPr sz="1100" b="0">
                      <a:solidFill>
                        <a:schemeClr val="tx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5-676E-4F6F-BAB4-5C4A46E3B0FE}"/>
                </c:ext>
              </c:extLst>
            </c:dLbl>
            <c:spPr>
              <a:noFill/>
              <a:ln>
                <a:noFill/>
              </a:ln>
              <a:effectLst/>
            </c:spPr>
            <c:txPr>
              <a:bodyPr/>
              <a:lstStyle/>
              <a:p>
                <a:pPr>
                  <a:defRPr sz="1200" b="1">
                    <a:solidFill>
                      <a:schemeClr val="tx1"/>
                    </a:solidFil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(Feuil1!$A$15,Feuil1!$A$17:$A$19,Feuil1!$A$21)</c:f>
              <c:strCache>
                <c:ptCount val="5"/>
                <c:pt idx="0">
                  <c:v>Université</c:v>
                </c:pt>
                <c:pt idx="1">
                  <c:v>IUT</c:v>
                </c:pt>
                <c:pt idx="2">
                  <c:v>STS</c:v>
                </c:pt>
                <c:pt idx="3">
                  <c:v>CPGE</c:v>
                </c:pt>
                <c:pt idx="4">
                  <c:v>Autres formations et vie active</c:v>
                </c:pt>
              </c:strCache>
            </c:strRef>
          </c:cat>
          <c:val>
            <c:numRef>
              <c:f>(Feuil1!$B$15,Feuil1!$B$17:$B$19,Feuil1!$B$21)</c:f>
              <c:numCache>
                <c:formatCode>0.0</c:formatCode>
                <c:ptCount val="5"/>
                <c:pt idx="0">
                  <c:v>10.700000000000003</c:v>
                </c:pt>
                <c:pt idx="1">
                  <c:v>21.9</c:v>
                </c:pt>
                <c:pt idx="2">
                  <c:v>38.700000000000003</c:v>
                </c:pt>
                <c:pt idx="3">
                  <c:v>4</c:v>
                </c:pt>
                <c:pt idx="4">
                  <c:v>24.7</c:v>
                </c:pt>
              </c:numCache>
            </c:numRef>
          </c:val>
          <c:extLst>
            <c:ext xmlns:c16="http://schemas.microsoft.com/office/drawing/2014/chart" uri="{C3380CC4-5D6E-409C-BE32-E72D297353CC}">
              <c16:uniqueId val="{00000006-676E-4F6F-BAB4-5C4A46E3B0FE}"/>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ST2S</a:t>
            </a:r>
          </a:p>
        </c:rich>
      </c:tx>
      <c:layout>
        <c:manualLayout>
          <c:xMode val="edge"/>
          <c:yMode val="edge"/>
          <c:x val="0.23153836882800855"/>
          <c:y val="9.317622989479156E-2"/>
        </c:manualLayout>
      </c:layout>
      <c:overlay val="0"/>
    </c:title>
    <c:autoTitleDeleted val="0"/>
    <c:plotArea>
      <c:layout/>
      <c:pieChart>
        <c:varyColors val="1"/>
        <c:ser>
          <c:idx val="0"/>
          <c:order val="0"/>
          <c:tx>
            <c:strRef>
              <c:f>Feuil1!$C$14</c:f>
              <c:strCache>
                <c:ptCount val="1"/>
                <c:pt idx="0">
                  <c:v>ST2S</c:v>
                </c:pt>
              </c:strCache>
            </c:strRef>
          </c:tx>
          <c:explosion val="25"/>
          <c:dPt>
            <c:idx val="0"/>
            <c:bubble3D val="0"/>
            <c:extLst>
              <c:ext xmlns:c16="http://schemas.microsoft.com/office/drawing/2014/chart" uri="{C3380CC4-5D6E-409C-BE32-E72D297353CC}">
                <c16:uniqueId val="{00000000-B275-459A-80CD-D13F55382E07}"/>
              </c:ext>
            </c:extLst>
          </c:dPt>
          <c:dPt>
            <c:idx val="1"/>
            <c:bubble3D val="0"/>
            <c:extLst>
              <c:ext xmlns:c16="http://schemas.microsoft.com/office/drawing/2014/chart" uri="{C3380CC4-5D6E-409C-BE32-E72D297353CC}">
                <c16:uniqueId val="{00000001-B275-459A-80CD-D13F55382E07}"/>
              </c:ext>
            </c:extLst>
          </c:dPt>
          <c:dPt>
            <c:idx val="2"/>
            <c:bubble3D val="0"/>
            <c:extLst>
              <c:ext xmlns:c16="http://schemas.microsoft.com/office/drawing/2014/chart" uri="{C3380CC4-5D6E-409C-BE32-E72D297353CC}">
                <c16:uniqueId val="{00000002-B275-459A-80CD-D13F55382E07}"/>
              </c:ext>
            </c:extLst>
          </c:dPt>
          <c:dPt>
            <c:idx val="3"/>
            <c:bubble3D val="0"/>
            <c:extLst>
              <c:ext xmlns:c16="http://schemas.microsoft.com/office/drawing/2014/chart" uri="{C3380CC4-5D6E-409C-BE32-E72D297353CC}">
                <c16:uniqueId val="{00000003-B275-459A-80CD-D13F55382E07}"/>
              </c:ext>
            </c:extLst>
          </c:dPt>
          <c:dLbls>
            <c:dLbl>
              <c:idx val="0"/>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0-B275-459A-80CD-D13F55382E07}"/>
                </c:ext>
              </c:extLst>
            </c:dLbl>
            <c:dLbl>
              <c:idx val="1"/>
              <c:spPr/>
              <c:txPr>
                <a:bodyPr/>
                <a:lstStyle/>
                <a:p>
                  <a:pPr>
                    <a:defRPr sz="1200" b="1">
                      <a:solidFill>
                        <a:schemeClr val="tx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1-B275-459A-80CD-D13F55382E07}"/>
                </c:ext>
              </c:extLst>
            </c:dLbl>
            <c:dLbl>
              <c:idx val="2"/>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B275-459A-80CD-D13F55382E07}"/>
                </c:ext>
              </c:extLst>
            </c:dLbl>
            <c:dLbl>
              <c:idx val="3"/>
              <c:layout>
                <c:manualLayout>
                  <c:x val="0.20196210229818834"/>
                  <c:y val="-6.3306780529984771E-2"/>
                </c:manualLayout>
              </c:layout>
              <c:spPr/>
              <c:txPr>
                <a:bodyPr/>
                <a:lstStyle/>
                <a:p>
                  <a:pPr>
                    <a:defRPr sz="1200" b="1">
                      <a:solidFill>
                        <a:schemeClr val="tx1"/>
                      </a:solidFill>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275-459A-80CD-D13F55382E07}"/>
                </c:ext>
              </c:extLst>
            </c:dLbl>
            <c:dLbl>
              <c:idx val="5"/>
              <c:spPr/>
              <c:txPr>
                <a:bodyPr/>
                <a:lstStyle/>
                <a:p>
                  <a:pPr>
                    <a:defRPr sz="1100" b="0">
                      <a:solidFill>
                        <a:schemeClr val="tx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4-B275-459A-80CD-D13F55382E07}"/>
                </c:ext>
              </c:extLst>
            </c:dLbl>
            <c:spPr>
              <a:noFill/>
              <a:ln>
                <a:noFill/>
              </a:ln>
              <a:effectLst/>
            </c:spPr>
            <c:txPr>
              <a:bodyPr/>
              <a:lstStyle/>
              <a:p>
                <a:pPr>
                  <a:defRPr sz="1200" b="0">
                    <a:solidFill>
                      <a:schemeClr val="tx1"/>
                    </a:solidFil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(Feuil1!$A$15,Feuil1!$A$17:$A$18,Feuil1!$A$21)</c:f>
              <c:strCache>
                <c:ptCount val="4"/>
                <c:pt idx="0">
                  <c:v>Université</c:v>
                </c:pt>
                <c:pt idx="1">
                  <c:v>IUT</c:v>
                </c:pt>
                <c:pt idx="2">
                  <c:v>STS</c:v>
                </c:pt>
                <c:pt idx="3">
                  <c:v>Autres formations et vie active</c:v>
                </c:pt>
              </c:strCache>
            </c:strRef>
          </c:cat>
          <c:val>
            <c:numRef>
              <c:f>(Feuil1!$C$15,Feuil1!$C$17:$C$18,Feuil1!$C$21)</c:f>
              <c:numCache>
                <c:formatCode>0.0</c:formatCode>
                <c:ptCount val="4"/>
                <c:pt idx="0">
                  <c:v>26.6</c:v>
                </c:pt>
                <c:pt idx="1">
                  <c:v>1.7</c:v>
                </c:pt>
                <c:pt idx="2">
                  <c:v>13.8</c:v>
                </c:pt>
                <c:pt idx="3">
                  <c:v>57.900000000000006</c:v>
                </c:pt>
              </c:numCache>
            </c:numRef>
          </c:val>
          <c:extLst>
            <c:ext xmlns:c16="http://schemas.microsoft.com/office/drawing/2014/chart" uri="{C3380CC4-5D6E-409C-BE32-E72D297353CC}">
              <c16:uniqueId val="{00000005-B275-459A-80CD-D13F55382E07}"/>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958" cy="496493"/>
          </a:xfrm>
          <a:prstGeom prst="rect">
            <a:avLst/>
          </a:prstGeom>
        </p:spPr>
        <p:txBody>
          <a:bodyPr vert="horz" lIns="92985" tIns="46493" rIns="92985" bIns="46493" rtlCol="0"/>
          <a:lstStyle>
            <a:lvl1pPr algn="l" fontAlgn="auto">
              <a:spcBef>
                <a:spcPts val="0"/>
              </a:spcBef>
              <a:spcAft>
                <a:spcPts val="0"/>
              </a:spcAft>
              <a:defRPr sz="1200" i="0">
                <a:latin typeface="+mn-lt"/>
                <a:cs typeface="+mn-cs"/>
              </a:defRPr>
            </a:lvl1pPr>
          </a:lstStyle>
          <a:p>
            <a:pPr>
              <a:defRPr/>
            </a:pPr>
            <a:endParaRPr lang="fr-FR"/>
          </a:p>
        </p:txBody>
      </p:sp>
      <p:sp>
        <p:nvSpPr>
          <p:cNvPr id="3" name="Espace réservé de la date 2"/>
          <p:cNvSpPr>
            <a:spLocks noGrp="1"/>
          </p:cNvSpPr>
          <p:nvPr>
            <p:ph type="dt" idx="1"/>
          </p:nvPr>
        </p:nvSpPr>
        <p:spPr>
          <a:xfrm>
            <a:off x="3851098" y="0"/>
            <a:ext cx="2944958" cy="496493"/>
          </a:xfrm>
          <a:prstGeom prst="rect">
            <a:avLst/>
          </a:prstGeom>
        </p:spPr>
        <p:txBody>
          <a:bodyPr vert="horz" lIns="92985" tIns="46493" rIns="92985" bIns="46493" rtlCol="0"/>
          <a:lstStyle>
            <a:lvl1pPr algn="r" fontAlgn="auto">
              <a:spcBef>
                <a:spcPts val="0"/>
              </a:spcBef>
              <a:spcAft>
                <a:spcPts val="0"/>
              </a:spcAft>
              <a:defRPr sz="1200" i="0">
                <a:latin typeface="+mn-lt"/>
                <a:cs typeface="+mn-cs"/>
              </a:defRPr>
            </a:lvl1pPr>
          </a:lstStyle>
          <a:p>
            <a:pPr>
              <a:defRPr/>
            </a:pPr>
            <a:fld id="{42FC79B7-3AAA-4E6C-BBC4-076D07F62A7F}" type="datetimeFigureOut">
              <a:rPr lang="fr-FR"/>
              <a:pPr>
                <a:defRPr/>
              </a:pPr>
              <a:t>10/10/2019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85" tIns="46493" rIns="92985" bIns="46493" rtlCol="0" anchor="ctr"/>
          <a:lstStyle/>
          <a:p>
            <a:pPr lvl="0"/>
            <a:endParaRPr lang="fr-FR" noProof="0" smtClean="0"/>
          </a:p>
        </p:txBody>
      </p:sp>
      <p:sp>
        <p:nvSpPr>
          <p:cNvPr id="5" name="Espace réservé des commentaires 4"/>
          <p:cNvSpPr>
            <a:spLocks noGrp="1"/>
          </p:cNvSpPr>
          <p:nvPr>
            <p:ph type="body" sz="quarter" idx="3"/>
          </p:nvPr>
        </p:nvSpPr>
        <p:spPr>
          <a:xfrm>
            <a:off x="679606" y="4715073"/>
            <a:ext cx="5438464" cy="4466825"/>
          </a:xfrm>
          <a:prstGeom prst="rect">
            <a:avLst/>
          </a:prstGeom>
        </p:spPr>
        <p:txBody>
          <a:bodyPr vert="horz" lIns="92985" tIns="46493" rIns="92985" bIns="46493"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533"/>
            <a:ext cx="2944958" cy="496493"/>
          </a:xfrm>
          <a:prstGeom prst="rect">
            <a:avLst/>
          </a:prstGeom>
        </p:spPr>
        <p:txBody>
          <a:bodyPr vert="horz" lIns="92985" tIns="46493" rIns="92985" bIns="46493" rtlCol="0" anchor="b"/>
          <a:lstStyle>
            <a:lvl1pPr algn="l" fontAlgn="auto">
              <a:spcBef>
                <a:spcPts val="0"/>
              </a:spcBef>
              <a:spcAft>
                <a:spcPts val="0"/>
              </a:spcAft>
              <a:defRPr sz="1200" i="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098" y="9428533"/>
            <a:ext cx="2944958" cy="496493"/>
          </a:xfrm>
          <a:prstGeom prst="rect">
            <a:avLst/>
          </a:prstGeom>
        </p:spPr>
        <p:txBody>
          <a:bodyPr vert="horz" lIns="92985" tIns="46493" rIns="92985" bIns="46493" rtlCol="0" anchor="b"/>
          <a:lstStyle>
            <a:lvl1pPr algn="r" fontAlgn="auto">
              <a:spcBef>
                <a:spcPts val="0"/>
              </a:spcBef>
              <a:spcAft>
                <a:spcPts val="0"/>
              </a:spcAft>
              <a:defRPr sz="1200" i="0">
                <a:latin typeface="+mn-lt"/>
                <a:cs typeface="+mn-cs"/>
              </a:defRPr>
            </a:lvl1pPr>
          </a:lstStyle>
          <a:p>
            <a:pPr>
              <a:defRPr/>
            </a:pPr>
            <a:fld id="{8C51A0C7-8296-4E39-9A16-35612752E5B0}" type="slidenum">
              <a:rPr lang="fr-FR"/>
              <a:pPr>
                <a:defRPr/>
              </a:pPr>
              <a:t>‹N°›</a:t>
            </a:fld>
            <a:endParaRPr lang="fr-FR"/>
          </a:p>
        </p:txBody>
      </p:sp>
    </p:spTree>
    <p:extLst>
      <p:ext uri="{BB962C8B-B14F-4D97-AF65-F5344CB8AC3E}">
        <p14:creationId xmlns:p14="http://schemas.microsoft.com/office/powerpoint/2010/main" val="130016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descr="carte_MONDE_points_AEFE_tit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8964613" y="0"/>
            <a:ext cx="179387" cy="6858000"/>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i="0" smtClean="0">
              <a:solidFill>
                <a:srgbClr val="000000"/>
              </a:solidFill>
            </a:endParaRPr>
          </a:p>
        </p:txBody>
      </p:sp>
      <p:sp>
        <p:nvSpPr>
          <p:cNvPr id="60419" name="Rectangle 3"/>
          <p:cNvSpPr>
            <a:spLocks noGrp="1" noChangeArrowheads="1"/>
          </p:cNvSpPr>
          <p:nvPr>
            <p:ph type="ctrTitle"/>
          </p:nvPr>
        </p:nvSpPr>
        <p:spPr>
          <a:xfrm>
            <a:off x="685800" y="2286000"/>
            <a:ext cx="7772400" cy="1143000"/>
          </a:xfrm>
        </p:spPr>
        <p:txBody>
          <a:bodyPr/>
          <a:lstStyle>
            <a:lvl1pPr>
              <a:defRPr/>
            </a:lvl1pPr>
          </a:lstStyle>
          <a:p>
            <a:pPr lvl="0"/>
            <a:r>
              <a:rPr lang="fr-FR" noProof="0" smtClean="0"/>
              <a:t>Modifiez le style du titre</a:t>
            </a:r>
          </a:p>
        </p:txBody>
      </p:sp>
      <p:sp>
        <p:nvSpPr>
          <p:cNvPr id="60420" name="Rectangle 4"/>
          <p:cNvSpPr>
            <a:spLocks noGrp="1" noChangeArrowheads="1"/>
          </p:cNvSpPr>
          <p:nvPr>
            <p:ph type="subTitle" idx="1"/>
          </p:nvPr>
        </p:nvSpPr>
        <p:spPr>
          <a:xfrm>
            <a:off x="1371600" y="3886200"/>
            <a:ext cx="6400800" cy="1752600"/>
          </a:xfrm>
        </p:spPr>
        <p:txBody>
          <a:bodyPr/>
          <a:lstStyle>
            <a:lvl1pPr algn="ctr">
              <a:defRPr sz="2100">
                <a:solidFill>
                  <a:srgbClr val="828381"/>
                </a:solidFill>
              </a:defRPr>
            </a:lvl1pPr>
          </a:lstStyle>
          <a:p>
            <a:pPr lvl="0"/>
            <a:r>
              <a:rPr lang="fr-FR" noProof="0" smtClean="0"/>
              <a:t>Modifiez le style des sous-titres du masque</a:t>
            </a:r>
          </a:p>
        </p:txBody>
      </p:sp>
    </p:spTree>
    <p:extLst>
      <p:ext uri="{BB962C8B-B14F-4D97-AF65-F5344CB8AC3E}">
        <p14:creationId xmlns:p14="http://schemas.microsoft.com/office/powerpoint/2010/main" val="89958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467AB7BA-887A-4234-BD37-57D3A0BA4EC8}" type="slidenum">
              <a:rPr lang="fr-FR" altLang="fr-FR"/>
              <a:pPr>
                <a:defRPr/>
              </a:pPr>
              <a:t>‹N°›</a:t>
            </a:fld>
            <a:endParaRPr lang="fr-FR" altLang="fr-FR"/>
          </a:p>
        </p:txBody>
      </p:sp>
    </p:spTree>
    <p:extLst>
      <p:ext uri="{BB962C8B-B14F-4D97-AF65-F5344CB8AC3E}">
        <p14:creationId xmlns:p14="http://schemas.microsoft.com/office/powerpoint/2010/main" val="12762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609600"/>
            <a:ext cx="17145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600200" y="609600"/>
            <a:ext cx="49911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59A77076-472C-42DB-925E-74FF691A457A}" type="slidenum">
              <a:rPr lang="fr-FR" altLang="fr-FR"/>
              <a:pPr>
                <a:defRPr/>
              </a:pPr>
              <a:t>‹N°›</a:t>
            </a:fld>
            <a:endParaRPr lang="fr-FR" altLang="fr-FR"/>
          </a:p>
        </p:txBody>
      </p:sp>
    </p:spTree>
    <p:extLst>
      <p:ext uri="{BB962C8B-B14F-4D97-AF65-F5344CB8AC3E}">
        <p14:creationId xmlns:p14="http://schemas.microsoft.com/office/powerpoint/2010/main" val="206455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794826E2-E50C-4482-AC3B-89D2CCFE6EE4}" type="slidenum">
              <a:rPr lang="fr-FR" altLang="fr-FR"/>
              <a:pPr>
                <a:defRPr/>
              </a:pPr>
              <a:t>‹N°›</a:t>
            </a:fld>
            <a:endParaRPr lang="fr-FR" altLang="fr-FR"/>
          </a:p>
        </p:txBody>
      </p:sp>
    </p:spTree>
    <p:extLst>
      <p:ext uri="{BB962C8B-B14F-4D97-AF65-F5344CB8AC3E}">
        <p14:creationId xmlns:p14="http://schemas.microsoft.com/office/powerpoint/2010/main" val="259771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3097E338-1AE4-4C1D-BF49-D1812C982FA5}" type="slidenum">
              <a:rPr lang="fr-FR" altLang="fr-FR"/>
              <a:pPr>
                <a:defRPr/>
              </a:pPr>
              <a:t>‹N°›</a:t>
            </a:fld>
            <a:endParaRPr lang="fr-FR" altLang="fr-FR"/>
          </a:p>
        </p:txBody>
      </p:sp>
    </p:spTree>
    <p:extLst>
      <p:ext uri="{BB962C8B-B14F-4D97-AF65-F5344CB8AC3E}">
        <p14:creationId xmlns:p14="http://schemas.microsoft.com/office/powerpoint/2010/main" val="303832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FD2B5270-947E-4A68-BEA2-2F981732D637}" type="slidenum">
              <a:rPr lang="fr-FR" altLang="fr-FR"/>
              <a:pPr>
                <a:defRPr/>
              </a:pPr>
              <a:t>‹N°›</a:t>
            </a:fld>
            <a:endParaRPr lang="fr-FR" altLang="fr-FR"/>
          </a:p>
        </p:txBody>
      </p:sp>
    </p:spTree>
    <p:extLst>
      <p:ext uri="{BB962C8B-B14F-4D97-AF65-F5344CB8AC3E}">
        <p14:creationId xmlns:p14="http://schemas.microsoft.com/office/powerpoint/2010/main" val="401416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8"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9"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92EBA322-8241-408B-9E16-905CBC844B23}" type="slidenum">
              <a:rPr lang="fr-FR" altLang="fr-FR"/>
              <a:pPr>
                <a:defRPr/>
              </a:pPr>
              <a:t>‹N°›</a:t>
            </a:fld>
            <a:endParaRPr lang="fr-FR" altLang="fr-FR"/>
          </a:p>
        </p:txBody>
      </p:sp>
    </p:spTree>
    <p:extLst>
      <p:ext uri="{BB962C8B-B14F-4D97-AF65-F5344CB8AC3E}">
        <p14:creationId xmlns:p14="http://schemas.microsoft.com/office/powerpoint/2010/main" val="239279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4"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5"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3B5B8EDE-F575-4ADD-868F-7AC2A3FB2BF2}" type="slidenum">
              <a:rPr lang="fr-FR" altLang="fr-FR"/>
              <a:pPr>
                <a:defRPr/>
              </a:pPr>
              <a:t>‹N°›</a:t>
            </a:fld>
            <a:endParaRPr lang="fr-FR" altLang="fr-FR"/>
          </a:p>
        </p:txBody>
      </p:sp>
    </p:spTree>
    <p:extLst>
      <p:ext uri="{BB962C8B-B14F-4D97-AF65-F5344CB8AC3E}">
        <p14:creationId xmlns:p14="http://schemas.microsoft.com/office/powerpoint/2010/main" val="306480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3"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4"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69BAFF65-5005-4BEA-BD34-4199D90C2162}" type="slidenum">
              <a:rPr lang="fr-FR" altLang="fr-FR"/>
              <a:pPr>
                <a:defRPr/>
              </a:pPr>
              <a:t>‹N°›</a:t>
            </a:fld>
            <a:endParaRPr lang="fr-FR" altLang="fr-FR"/>
          </a:p>
        </p:txBody>
      </p:sp>
    </p:spTree>
    <p:extLst>
      <p:ext uri="{BB962C8B-B14F-4D97-AF65-F5344CB8AC3E}">
        <p14:creationId xmlns:p14="http://schemas.microsoft.com/office/powerpoint/2010/main" val="314761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0BAD791D-8DBD-43D4-85C6-2B40DB47D747}" type="slidenum">
              <a:rPr lang="fr-FR" altLang="fr-FR"/>
              <a:pPr>
                <a:defRPr/>
              </a:pPr>
              <a:t>‹N°›</a:t>
            </a:fld>
            <a:endParaRPr lang="fr-FR" altLang="fr-FR"/>
          </a:p>
        </p:txBody>
      </p:sp>
    </p:spTree>
    <p:extLst>
      <p:ext uri="{BB962C8B-B14F-4D97-AF65-F5344CB8AC3E}">
        <p14:creationId xmlns:p14="http://schemas.microsoft.com/office/powerpoint/2010/main" val="20786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2957FC43-80A0-45CF-BA47-A5C5224C2947}" type="slidenum">
              <a:rPr lang="fr-FR" altLang="fr-FR"/>
              <a:pPr>
                <a:defRPr/>
              </a:pPr>
              <a:t>‹N°›</a:t>
            </a:fld>
            <a:endParaRPr lang="fr-FR" altLang="fr-FR"/>
          </a:p>
        </p:txBody>
      </p:sp>
    </p:spTree>
    <p:extLst>
      <p:ext uri="{BB962C8B-B14F-4D97-AF65-F5344CB8AC3E}">
        <p14:creationId xmlns:p14="http://schemas.microsoft.com/office/powerpoint/2010/main" val="297100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 6" descr="carte_MONDE_points_AEF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600200" y="609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Rectangle 4"/>
          <p:cNvSpPr>
            <a:spLocks noGrp="1" noChangeArrowheads="1"/>
          </p:cNvSpPr>
          <p:nvPr>
            <p:ph type="body" idx="1"/>
          </p:nvPr>
        </p:nvSpPr>
        <p:spPr bwMode="auto">
          <a:xfrm>
            <a:off x="1600200" y="19812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9397" name="Rectangle 5"/>
          <p:cNvSpPr>
            <a:spLocks noGrp="1" noChangeArrowheads="1"/>
          </p:cNvSpPr>
          <p:nvPr>
            <p:ph type="dt" sz="half" idx="2"/>
          </p:nvPr>
        </p:nvSpPr>
        <p:spPr bwMode="auto">
          <a:xfrm>
            <a:off x="16002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i="0">
                <a:solidFill>
                  <a:srgbClr val="505150"/>
                </a:solidFill>
                <a:latin typeface="+mn-lt"/>
                <a:ea typeface="+mn-ea"/>
                <a:cs typeface="+mn-cs"/>
              </a:defRPr>
            </a:lvl1pPr>
          </a:lstStyle>
          <a:p>
            <a:pPr>
              <a:defRPr/>
            </a:pPr>
            <a:endParaRPr lang="fr-FR"/>
          </a:p>
        </p:txBody>
      </p:sp>
      <p:sp>
        <p:nvSpPr>
          <p:cNvPr id="59398" name="Rectangle 6"/>
          <p:cNvSpPr>
            <a:spLocks noGrp="1" noChangeArrowheads="1"/>
          </p:cNvSpPr>
          <p:nvPr>
            <p:ph type="ftr" sz="quarter" idx="3"/>
          </p:nvPr>
        </p:nvSpPr>
        <p:spPr bwMode="auto">
          <a:xfrm>
            <a:off x="3933825" y="6248400"/>
            <a:ext cx="219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i="0">
                <a:solidFill>
                  <a:srgbClr val="505150"/>
                </a:solidFill>
                <a:latin typeface="+mn-lt"/>
                <a:ea typeface="+mn-ea"/>
                <a:cs typeface="+mn-cs"/>
              </a:defRPr>
            </a:lvl1pPr>
          </a:lstStyle>
          <a:p>
            <a:pPr>
              <a:defRPr/>
            </a:pPr>
            <a:endParaRPr lang="fr-FR"/>
          </a:p>
        </p:txBody>
      </p:sp>
      <p:sp>
        <p:nvSpPr>
          <p:cNvPr id="59399" name="Rectangle 7"/>
          <p:cNvSpPr>
            <a:spLocks noGrp="1" noChangeArrowheads="1"/>
          </p:cNvSpPr>
          <p:nvPr>
            <p:ph type="sldNum" sz="quarter" idx="4"/>
          </p:nvPr>
        </p:nvSpPr>
        <p:spPr bwMode="auto">
          <a:xfrm>
            <a:off x="70104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i="0">
                <a:solidFill>
                  <a:srgbClr val="505150"/>
                </a:solidFill>
                <a:latin typeface="Arial" pitchFamily="34" charset="0"/>
                <a:ea typeface="MS PGothic" pitchFamily="34" charset="-128"/>
                <a:cs typeface="+mn-cs"/>
              </a:defRPr>
            </a:lvl1pPr>
          </a:lstStyle>
          <a:p>
            <a:pPr>
              <a:defRPr/>
            </a:pPr>
            <a:fld id="{3DE722E1-DF8A-48C6-8D85-6CBF48A111F7}" type="slidenum">
              <a:rPr lang="fr-FR" altLang="fr-FR"/>
              <a:pPr>
                <a:defRPr/>
              </a:pPr>
              <a:t>‹N°›</a:t>
            </a:fld>
            <a:endParaRPr lang="fr-FR" altLang="fr-FR"/>
          </a:p>
        </p:txBody>
      </p:sp>
      <p:sp>
        <p:nvSpPr>
          <p:cNvPr id="1032" name="Rectangle 1"/>
          <p:cNvSpPr>
            <a:spLocks noChangeArrowheads="1"/>
          </p:cNvSpPr>
          <p:nvPr/>
        </p:nvSpPr>
        <p:spPr bwMode="auto">
          <a:xfrm>
            <a:off x="8964613" y="0"/>
            <a:ext cx="179387" cy="6858000"/>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i="0" smtClean="0">
              <a:solidFill>
                <a:srgbClr val="000000"/>
              </a:solidFill>
            </a:endParaRPr>
          </a:p>
        </p:txBody>
      </p:sp>
    </p:spTree>
    <p:extLst>
      <p:ext uri="{BB962C8B-B14F-4D97-AF65-F5344CB8AC3E}">
        <p14:creationId xmlns:p14="http://schemas.microsoft.com/office/powerpoint/2010/main" val="102667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50515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rgbClr val="505150"/>
          </a:solidFill>
          <a:latin typeface="Arial" charset="0"/>
        </a:defRPr>
      </a:lvl6pPr>
      <a:lvl7pPr marL="914400" algn="ctr" rtl="0" eaLnBrk="1" fontAlgn="base" hangingPunct="1">
        <a:spcBef>
          <a:spcPct val="0"/>
        </a:spcBef>
        <a:spcAft>
          <a:spcPct val="0"/>
        </a:spcAft>
        <a:defRPr sz="4400">
          <a:solidFill>
            <a:srgbClr val="505150"/>
          </a:solidFill>
          <a:latin typeface="Arial" charset="0"/>
        </a:defRPr>
      </a:lvl7pPr>
      <a:lvl8pPr marL="1371600" algn="ctr" rtl="0" eaLnBrk="1" fontAlgn="base" hangingPunct="1">
        <a:spcBef>
          <a:spcPct val="0"/>
        </a:spcBef>
        <a:spcAft>
          <a:spcPct val="0"/>
        </a:spcAft>
        <a:defRPr sz="4400">
          <a:solidFill>
            <a:srgbClr val="505150"/>
          </a:solidFill>
          <a:latin typeface="Arial" charset="0"/>
        </a:defRPr>
      </a:lvl8pPr>
      <a:lvl9pPr marL="1828800" algn="ctr" rtl="0" eaLnBrk="1" fontAlgn="base" hangingPunct="1">
        <a:spcBef>
          <a:spcPct val="0"/>
        </a:spcBef>
        <a:spcAft>
          <a:spcPct val="0"/>
        </a:spcAft>
        <a:defRPr sz="4400">
          <a:solidFill>
            <a:srgbClr val="505150"/>
          </a:solidFill>
          <a:latin typeface="Arial" charset="0"/>
        </a:defRPr>
      </a:lvl9pPr>
    </p:titleStyle>
    <p:bodyStyle>
      <a:lvl1pPr marL="342900" indent="-342900" algn="l" rtl="0" eaLnBrk="0" fontAlgn="base" hangingPunct="0">
        <a:spcBef>
          <a:spcPct val="20000"/>
        </a:spcBef>
        <a:spcAft>
          <a:spcPct val="0"/>
        </a:spcAft>
        <a:defRPr sz="2500" b="1">
          <a:solidFill>
            <a:srgbClr val="505150"/>
          </a:solidFill>
          <a:latin typeface="+mn-lt"/>
          <a:ea typeface="MS PGothic" pitchFamily="34" charset="-128"/>
          <a:cs typeface="ＭＳ Ｐゴシック" charset="0"/>
        </a:defRPr>
      </a:lvl1pPr>
      <a:lvl2pPr marL="381000" indent="-190500" algn="l" rtl="0" eaLnBrk="0" fontAlgn="base" hangingPunct="0">
        <a:spcBef>
          <a:spcPct val="20000"/>
        </a:spcBef>
        <a:spcAft>
          <a:spcPct val="0"/>
        </a:spcAft>
        <a:buChar char="/"/>
        <a:defRPr>
          <a:solidFill>
            <a:srgbClr val="0052A2"/>
          </a:solidFill>
          <a:latin typeface="+mn-lt"/>
          <a:ea typeface="MS PGothic" pitchFamily="34" charset="-128"/>
        </a:defRPr>
      </a:lvl2pPr>
      <a:lvl3pPr marL="571500" indent="342900" algn="l" rtl="0" eaLnBrk="0" fontAlgn="base" hangingPunct="0">
        <a:spcBef>
          <a:spcPct val="20000"/>
        </a:spcBef>
        <a:spcAft>
          <a:spcPct val="0"/>
        </a:spcAft>
        <a:defRPr sz="1400">
          <a:solidFill>
            <a:schemeClr val="tx1"/>
          </a:solidFill>
          <a:latin typeface="+mn-lt"/>
          <a:ea typeface="MS PGothic" pitchFamily="34" charset="-128"/>
        </a:defRPr>
      </a:lvl3pPr>
      <a:lvl4pPr marL="952500" indent="-190500" algn="l" rtl="0" eaLnBrk="0" fontAlgn="base" hangingPunct="0">
        <a:spcBef>
          <a:spcPct val="20000"/>
        </a:spcBef>
        <a:spcAft>
          <a:spcPct val="0"/>
        </a:spcAft>
        <a:buChar char="–"/>
        <a:defRPr sz="1200">
          <a:solidFill>
            <a:schemeClr val="tx1"/>
          </a:solidFill>
          <a:latin typeface="+mn-lt"/>
          <a:ea typeface="MS PGothic" pitchFamily="34" charset="-128"/>
        </a:defRPr>
      </a:lvl4pPr>
      <a:lvl5pPr marL="1239838" indent="-96838" algn="l" rtl="0" eaLnBrk="0" fontAlgn="base" hangingPunct="0">
        <a:spcBef>
          <a:spcPct val="20000"/>
        </a:spcBef>
        <a:spcAft>
          <a:spcPct val="0"/>
        </a:spcAft>
        <a:buChar char="»"/>
        <a:defRPr sz="1100">
          <a:solidFill>
            <a:schemeClr val="tx1"/>
          </a:solidFill>
          <a:latin typeface="+mn-lt"/>
          <a:ea typeface="MS PGothic" pitchFamily="34" charset="-128"/>
        </a:defRPr>
      </a:lvl5pPr>
      <a:lvl6pPr marL="1697038" indent="-96838" algn="l" rtl="0" eaLnBrk="1" fontAlgn="base" hangingPunct="1">
        <a:spcBef>
          <a:spcPct val="20000"/>
        </a:spcBef>
        <a:spcAft>
          <a:spcPct val="0"/>
        </a:spcAft>
        <a:buChar char="»"/>
        <a:defRPr sz="1100">
          <a:solidFill>
            <a:schemeClr val="tx1"/>
          </a:solidFill>
          <a:latin typeface="+mn-lt"/>
        </a:defRPr>
      </a:lvl6pPr>
      <a:lvl7pPr marL="2154238" indent="-96838" algn="l" rtl="0" eaLnBrk="1" fontAlgn="base" hangingPunct="1">
        <a:spcBef>
          <a:spcPct val="20000"/>
        </a:spcBef>
        <a:spcAft>
          <a:spcPct val="0"/>
        </a:spcAft>
        <a:buChar char="»"/>
        <a:defRPr sz="1100">
          <a:solidFill>
            <a:schemeClr val="tx1"/>
          </a:solidFill>
          <a:latin typeface="+mn-lt"/>
        </a:defRPr>
      </a:lvl7pPr>
      <a:lvl8pPr marL="2611438" indent="-96838" algn="l" rtl="0" eaLnBrk="1" fontAlgn="base" hangingPunct="1">
        <a:spcBef>
          <a:spcPct val="20000"/>
        </a:spcBef>
        <a:spcAft>
          <a:spcPct val="0"/>
        </a:spcAft>
        <a:buChar char="»"/>
        <a:defRPr sz="1100">
          <a:solidFill>
            <a:schemeClr val="tx1"/>
          </a:solidFill>
          <a:latin typeface="+mn-lt"/>
        </a:defRPr>
      </a:lvl8pPr>
      <a:lvl9pPr marL="3068638" indent="-96838" algn="l" rtl="0" eaLnBrk="1" fontAlgn="base" hangingPunct="1">
        <a:spcBef>
          <a:spcPct val="20000"/>
        </a:spcBef>
        <a:spcAft>
          <a:spcPct val="0"/>
        </a:spcAft>
        <a:buChar char="»"/>
        <a:defRPr sz="1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onisep.fr/Guides-d-orientation" TargetMode="External"/><Relationship Id="rId3" Type="http://schemas.openxmlformats.org/officeDocument/2006/relationships/hyperlink" Target="http://www.secondes2018-2019.fr/" TargetMode="External"/><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www.horizons2021.fr/" TargetMode="External"/><Relationship Id="rId5" Type="http://schemas.openxmlformats.org/officeDocument/2006/relationships/image" Target="../media/image8.jpeg"/><Relationship Id="rId4" Type="http://schemas.openxmlformats.org/officeDocument/2006/relationships/hyperlink" Target="http://quandjepasselebac.education.fr/"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4"/>
          <p:cNvSpPr txBox="1">
            <a:spLocks noChangeArrowheads="1"/>
          </p:cNvSpPr>
          <p:nvPr/>
        </p:nvSpPr>
        <p:spPr bwMode="auto">
          <a:xfrm>
            <a:off x="107504" y="6391084"/>
            <a:ext cx="8712968" cy="4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27" tIns="41464" rIns="82927" bIns="41464">
            <a:spAutoFit/>
          </a:bodyPr>
          <a:lstStyle>
            <a:lvl1pPr defTabSz="912813" eaLnBrk="0" hangingPunct="0">
              <a:spcBef>
                <a:spcPct val="20000"/>
              </a:spcBef>
              <a:defRPr sz="2500" b="1">
                <a:solidFill>
                  <a:srgbClr val="505150"/>
                </a:solidFill>
                <a:latin typeface="Arial" pitchFamily="34" charset="0"/>
                <a:ea typeface="MS PGothic" pitchFamily="34" charset="-128"/>
              </a:defRPr>
            </a:lvl1pPr>
            <a:lvl2pPr marL="742950" indent="-285750" defTabSz="912813" eaLnBrk="0" hangingPunct="0">
              <a:spcBef>
                <a:spcPct val="20000"/>
              </a:spcBef>
              <a:buChar char="/"/>
              <a:defRPr>
                <a:solidFill>
                  <a:srgbClr val="0052A2"/>
                </a:solidFill>
                <a:latin typeface="Arial" pitchFamily="34" charset="0"/>
                <a:ea typeface="MS PGothic" pitchFamily="34" charset="-128"/>
              </a:defRPr>
            </a:lvl2pPr>
            <a:lvl3pPr marL="1143000" indent="-228600" defTabSz="912813" eaLnBrk="0" hangingPunct="0">
              <a:spcBef>
                <a:spcPct val="20000"/>
              </a:spcBef>
              <a:defRPr sz="1400">
                <a:solidFill>
                  <a:schemeClr val="tx1"/>
                </a:solidFill>
                <a:latin typeface="Arial" pitchFamily="34" charset="0"/>
                <a:ea typeface="MS PGothic" pitchFamily="34" charset="-128"/>
              </a:defRPr>
            </a:lvl3pPr>
            <a:lvl4pPr marL="1600200" indent="-228600" defTabSz="912813" eaLnBrk="0" hangingPunct="0">
              <a:spcBef>
                <a:spcPct val="20000"/>
              </a:spcBef>
              <a:buChar char="–"/>
              <a:defRPr sz="1200">
                <a:solidFill>
                  <a:schemeClr val="tx1"/>
                </a:solidFill>
                <a:latin typeface="Arial" pitchFamily="34" charset="0"/>
                <a:ea typeface="MS PGothic" pitchFamily="34" charset="-128"/>
              </a:defRPr>
            </a:lvl4pPr>
            <a:lvl5pPr marL="2057400" indent="-228600" defTabSz="912813" eaLnBrk="0" hangingPunct="0">
              <a:spcBef>
                <a:spcPct val="20000"/>
              </a:spcBef>
              <a:buChar char="»"/>
              <a:defRPr sz="1100">
                <a:solidFill>
                  <a:schemeClr val="tx1"/>
                </a:solidFill>
                <a:latin typeface="Arial" pitchFamily="34" charset="0"/>
                <a:ea typeface="MS PGothic" pitchFamily="34" charset="-128"/>
              </a:defRPr>
            </a:lvl5pPr>
            <a:lvl6pPr marL="25146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6pPr>
            <a:lvl7pPr marL="29718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7pPr>
            <a:lvl8pPr marL="34290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8pPr>
            <a:lvl9pPr marL="38862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9pPr>
          </a:lstStyle>
          <a:p>
            <a:pPr algn="ctr" eaLnBrk="1" hangingPunct="1">
              <a:spcBef>
                <a:spcPct val="0"/>
              </a:spcBef>
            </a:pPr>
            <a:r>
              <a:rPr lang="fr-FR" altLang="fr-FR" sz="1100" b="0" i="0" dirty="0">
                <a:solidFill>
                  <a:srgbClr val="333333"/>
                </a:solidFill>
              </a:rPr>
              <a:t>Support de présentation pour les informations collectives à destination des élèves et des familles des établissements d’enseignement français à l’étranger – </a:t>
            </a:r>
            <a:r>
              <a:rPr lang="fr-FR" altLang="fr-FR" sz="1100" b="0" i="0" dirty="0" smtClean="0">
                <a:solidFill>
                  <a:srgbClr val="333333"/>
                </a:solidFill>
              </a:rPr>
              <a:t>Février 2019 –  </a:t>
            </a:r>
            <a:r>
              <a:rPr lang="fr-FR" altLang="fr-FR" sz="1100" b="0" i="0" dirty="0">
                <a:solidFill>
                  <a:srgbClr val="333333"/>
                </a:solidFill>
              </a:rPr>
              <a:t>Réalisation SORES</a:t>
            </a:r>
          </a:p>
        </p:txBody>
      </p:sp>
      <p:sp>
        <p:nvSpPr>
          <p:cNvPr id="15" name="Rectangle 7"/>
          <p:cNvSpPr>
            <a:spLocks noChangeArrowheads="1"/>
          </p:cNvSpPr>
          <p:nvPr/>
        </p:nvSpPr>
        <p:spPr bwMode="auto">
          <a:xfrm>
            <a:off x="419484" y="1490066"/>
            <a:ext cx="8233023" cy="157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hangingPunct="0">
              <a:lnSpc>
                <a:spcPct val="95000"/>
              </a:lnSpc>
              <a:buClr>
                <a:srgbClr val="000000"/>
              </a:buClr>
              <a:buSzPct val="45000"/>
              <a:defRPr/>
            </a:pPr>
            <a:r>
              <a:rPr lang="fr-FR" sz="5400" b="1" i="0" dirty="0">
                <a:solidFill>
                  <a:srgbClr val="00519E"/>
                </a:solidFill>
                <a:effectLst>
                  <a:outerShdw blurRad="38100" dist="38100" dir="2700000" algn="tl">
                    <a:srgbClr val="C0C0C0"/>
                  </a:outerShdw>
                </a:effectLst>
                <a:latin typeface="Arial (En-têtes)"/>
              </a:rPr>
              <a:t>Après la </a:t>
            </a:r>
            <a:r>
              <a:rPr lang="fr-FR" sz="5400" b="1" i="0" dirty="0" smtClean="0">
                <a:solidFill>
                  <a:srgbClr val="00519E"/>
                </a:solidFill>
                <a:effectLst>
                  <a:outerShdw blurRad="38100" dist="38100" dir="2700000" algn="tl">
                    <a:srgbClr val="C0C0C0"/>
                  </a:outerShdw>
                </a:effectLst>
                <a:latin typeface="Arial (En-têtes)"/>
              </a:rPr>
              <a:t>seconde</a:t>
            </a:r>
          </a:p>
          <a:p>
            <a:pPr algn="ctr" hangingPunct="0">
              <a:lnSpc>
                <a:spcPct val="95000"/>
              </a:lnSpc>
              <a:buClr>
                <a:srgbClr val="000000"/>
              </a:buClr>
              <a:buSzPct val="45000"/>
              <a:defRPr/>
            </a:pPr>
            <a:r>
              <a:rPr lang="fr-FR" sz="5400" b="1" i="0" dirty="0" smtClean="0">
                <a:solidFill>
                  <a:srgbClr val="00519E"/>
                </a:solidFill>
                <a:effectLst>
                  <a:outerShdw blurRad="38100" dist="38100" dir="2700000" algn="tl">
                    <a:srgbClr val="C0C0C0"/>
                  </a:outerShdw>
                </a:effectLst>
                <a:latin typeface="Arial (En-têtes)"/>
              </a:rPr>
              <a:t>Choisir son baccalauréat</a:t>
            </a:r>
          </a:p>
        </p:txBody>
      </p:sp>
      <p:sp>
        <p:nvSpPr>
          <p:cNvPr id="3" name="Rectangle 2"/>
          <p:cNvSpPr/>
          <p:nvPr/>
        </p:nvSpPr>
        <p:spPr>
          <a:xfrm>
            <a:off x="2069976" y="4428401"/>
            <a:ext cx="5238328" cy="584775"/>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spc="0" normalizeH="0" baseline="0" noProof="0" dirty="0" smtClean="0">
                <a:ln>
                  <a:noFill/>
                </a:ln>
                <a:solidFill>
                  <a:prstClr val="white"/>
                </a:solidFill>
                <a:effectLst/>
                <a:uLnTx/>
                <a:uFillTx/>
                <a:latin typeface="Arial Black" charset="0"/>
              </a:rPr>
              <a:t>Baccalauréat</a:t>
            </a:r>
            <a:r>
              <a:rPr kumimoji="0" lang="fr-FR" sz="3200" b="1" i="0" u="none" strike="noStrike" kern="0" cap="none" spc="0" normalizeH="0" baseline="0" noProof="0" dirty="0" smtClean="0">
                <a:ln>
                  <a:noFill/>
                </a:ln>
                <a:solidFill>
                  <a:prstClr val="white"/>
                </a:solidFill>
                <a:effectLst/>
                <a:uLnTx/>
                <a:uFillTx/>
                <a:latin typeface="Arial Black" charset="0"/>
              </a:rPr>
              <a:t> 2021</a:t>
            </a:r>
            <a:endParaRPr kumimoji="0" lang="fr-FR" sz="1800" b="0" i="0" u="none" strike="noStrike" kern="0" cap="none" spc="0" normalizeH="0" baseline="0" noProof="0" dirty="0" smtClean="0">
              <a:ln>
                <a:noFill/>
              </a:ln>
              <a:solidFill>
                <a:sysClr val="windowText" lastClr="000000"/>
              </a:solidFill>
              <a:effectLst/>
              <a:uLnTx/>
              <a:uFillTx/>
            </a:endParaRPr>
          </a:p>
        </p:txBody>
      </p:sp>
      <p:sp>
        <p:nvSpPr>
          <p:cNvPr id="19" name="Rectangle 18"/>
          <p:cNvSpPr/>
          <p:nvPr/>
        </p:nvSpPr>
        <p:spPr>
          <a:xfrm>
            <a:off x="1850329" y="3858027"/>
            <a:ext cx="5238328" cy="58477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spc="0" normalizeH="0" baseline="0" noProof="0" dirty="0" smtClean="0">
                <a:ln>
                  <a:noFill/>
                </a:ln>
                <a:solidFill>
                  <a:prstClr val="white"/>
                </a:solidFill>
                <a:effectLst/>
                <a:uLnTx/>
                <a:uFillTx/>
                <a:latin typeface="Arial Black" charset="0"/>
              </a:rPr>
              <a:t>Spécial réforme :</a:t>
            </a:r>
            <a:endParaRPr kumimoji="0" lang="fr-F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4879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092805"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3592024" y="1052736"/>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5" name="Graphique 4"/>
          <p:cNvGraphicFramePr/>
          <p:nvPr>
            <p:extLst>
              <p:ext uri="{D42A27DB-BD31-4B8C-83A1-F6EECF244321}">
                <p14:modId xmlns:p14="http://schemas.microsoft.com/office/powerpoint/2010/main" val="1394514808"/>
              </p:ext>
            </p:extLst>
          </p:nvPr>
        </p:nvGraphicFramePr>
        <p:xfrm>
          <a:off x="-396552" y="1844824"/>
          <a:ext cx="432048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3707904" y="1949345"/>
            <a:ext cx="5112568" cy="4431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b="1" i="0" u="none" strike="noStrike" kern="0" cap="none" spc="0" normalizeH="0" baseline="0" noProof="0" dirty="0" smtClean="0">
                <a:ln>
                  <a:noFill/>
                </a:ln>
                <a:solidFill>
                  <a:schemeClr val="bg1"/>
                </a:solidFill>
                <a:effectLst/>
                <a:uLnTx/>
                <a:uFillTx/>
              </a:rPr>
              <a:t>Contrôle continu :</a:t>
            </a:r>
          </a:p>
          <a:p>
            <a:pPr marR="0" lvl="0" defTabSz="914400" eaLnBrk="1" fontAlgn="auto" latinLnBrk="0" hangingPunct="1">
              <a:lnSpc>
                <a:spcPct val="100000"/>
              </a:lnSpc>
              <a:spcBef>
                <a:spcPts val="0"/>
              </a:spcBef>
              <a:spcAft>
                <a:spcPts val="0"/>
              </a:spcAft>
              <a:buClrTx/>
              <a:buSzTx/>
              <a:tabLst/>
              <a:defRPr/>
            </a:pPr>
            <a:endParaRPr kumimoji="0" lang="fr-FR" b="1"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10 % de la note finale : bulletins scolaires de première et de terminale</a:t>
            </a:r>
          </a:p>
          <a:p>
            <a:pPr marL="342900" indent="-342900" fontAlgn="auto">
              <a:spcBef>
                <a:spcPts val="0"/>
              </a:spcBef>
              <a:spcAft>
                <a:spcPts val="0"/>
              </a:spcAft>
              <a:buFont typeface="Arial" panose="020B0604020202020204" pitchFamily="34" charset="0"/>
              <a:buChar char="•"/>
            </a:pPr>
            <a:endParaRPr kumimoji="0" lang="fr-FR" sz="1600" b="0"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30 % de la note finale : épreuves communes</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2 séries d’épreuves en première</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1 série d’épreuves en terminale</a:t>
            </a:r>
          </a:p>
          <a:p>
            <a:pPr marL="1257300" marR="0" lvl="2"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0" cap="none" spc="0" normalizeH="0" baseline="0" noProof="0" dirty="0" smtClean="0">
              <a:ln>
                <a:noFill/>
              </a:ln>
              <a:solidFill>
                <a:schemeClr val="bg1"/>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fr-FR" b="1" i="0" u="none" strike="noStrike" kern="0" cap="none" spc="0" normalizeH="0" baseline="0" noProof="0" dirty="0" smtClean="0">
                <a:ln>
                  <a:noFill/>
                </a:ln>
                <a:solidFill>
                  <a:schemeClr val="bg1"/>
                </a:solidFill>
                <a:effectLst/>
                <a:uLnTx/>
                <a:uFillTx/>
              </a:rPr>
              <a:t>Épreuves finales :</a:t>
            </a:r>
          </a:p>
          <a:p>
            <a:pPr marR="0" lvl="0" defTabSz="914400" eaLnBrk="1" fontAlgn="auto" latinLnBrk="0" hangingPunct="1">
              <a:lnSpc>
                <a:spcPct val="100000"/>
              </a:lnSpc>
              <a:spcBef>
                <a:spcPts val="0"/>
              </a:spcBef>
              <a:spcAft>
                <a:spcPts val="0"/>
              </a:spcAft>
              <a:buClrTx/>
              <a:buSzTx/>
              <a:tabLst/>
              <a:defRPr/>
            </a:pPr>
            <a:endParaRPr kumimoji="0" lang="fr-FR" b="1"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50" normalizeH="0" noProof="0" dirty="0" smtClean="0">
                <a:ln>
                  <a:noFill/>
                </a:ln>
                <a:solidFill>
                  <a:schemeClr val="bg1"/>
                </a:solidFill>
                <a:effectLst/>
                <a:uLnTx/>
                <a:uFillTx/>
              </a:rPr>
              <a:t>1 épreuve anticipée en première : Français écrit et oral</a:t>
            </a:r>
          </a:p>
          <a:p>
            <a:pPr marL="342900" indent="-342900" fontAlgn="auto">
              <a:spcBef>
                <a:spcPts val="0"/>
              </a:spcBef>
              <a:spcAft>
                <a:spcPts val="0"/>
              </a:spcAft>
              <a:buFont typeface="Arial" panose="020B0604020202020204" pitchFamily="34" charset="0"/>
              <a:buChar char="•"/>
            </a:pPr>
            <a:endParaRPr kumimoji="0" lang="fr-FR" sz="1600" b="0" i="0" u="none" strike="noStrike" kern="0" cap="none" spc="-50" normalizeH="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4  épreuves finales en terminale :</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Enseignements de spécialité (2)</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Philosophie</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Oral final</a:t>
            </a:r>
          </a:p>
        </p:txBody>
      </p:sp>
    </p:spTree>
    <p:extLst>
      <p:ext uri="{BB962C8B-B14F-4D97-AF65-F5344CB8AC3E}">
        <p14:creationId xmlns:p14="http://schemas.microsoft.com/office/powerpoint/2010/main" val="156074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calcmode="lin" valueType="num">
                                      <p:cBhvr additive="base">
                                        <p:cTn id="4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 calcmode="lin" valueType="num">
                                      <p:cBhvr additive="base">
                                        <p:cTn id="5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 calcmode="lin" valueType="num">
                                      <p:cBhvr additive="base">
                                        <p:cTn id="5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 calcmode="lin" valueType="num">
                                      <p:cBhvr additive="base">
                                        <p:cTn id="59"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anim calcmode="lin" valueType="num">
                                      <p:cBhvr additive="base">
                                        <p:cTn id="63"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97043"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862064"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2195736" y="1095127"/>
            <a:ext cx="64087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Coefficients des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10" name="Tableau 9"/>
          <p:cNvGraphicFramePr>
            <a:graphicFrameLocks noGrp="1"/>
          </p:cNvGraphicFramePr>
          <p:nvPr>
            <p:extLst>
              <p:ext uri="{D42A27DB-BD31-4B8C-83A1-F6EECF244321}">
                <p14:modId xmlns:p14="http://schemas.microsoft.com/office/powerpoint/2010/main" val="2223118753"/>
              </p:ext>
            </p:extLst>
          </p:nvPr>
        </p:nvGraphicFramePr>
        <p:xfrm>
          <a:off x="139887" y="1776256"/>
          <a:ext cx="8684806" cy="4749088"/>
        </p:xfrm>
        <a:graphic>
          <a:graphicData uri="http://schemas.openxmlformats.org/drawingml/2006/table">
            <a:tbl>
              <a:tblPr firstRow="1" bandRow="1">
                <a:effectLst>
                  <a:outerShdw blurRad="50800" dist="38100" dir="2700000" algn="tl" rotWithShape="0">
                    <a:prstClr val="black">
                      <a:alpha val="40000"/>
                    </a:prstClr>
                  </a:outerShdw>
                </a:effectLst>
              </a:tblPr>
              <a:tblGrid>
                <a:gridCol w="3068182">
                  <a:extLst>
                    <a:ext uri="{9D8B030D-6E8A-4147-A177-3AD203B41FA5}">
                      <a16:colId xmlns:a16="http://schemas.microsoft.com/office/drawing/2014/main" val="20000"/>
                    </a:ext>
                  </a:extLst>
                </a:gridCol>
                <a:gridCol w="105294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979504">
                  <a:extLst>
                    <a:ext uri="{9D8B030D-6E8A-4147-A177-3AD203B41FA5}">
                      <a16:colId xmlns:a16="http://schemas.microsoft.com/office/drawing/2014/main" val="20003"/>
                    </a:ext>
                  </a:extLst>
                </a:gridCol>
              </a:tblGrid>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b="1" dirty="0" smtClean="0">
                          <a:solidFill>
                            <a:schemeClr val="bg1"/>
                          </a:solidFill>
                          <a:latin typeface="Calibri" panose="020F0502020204030204" pitchFamily="34" charset="0"/>
                        </a:rPr>
                        <a:t>Épreuve</a:t>
                      </a:r>
                      <a:endParaRPr lang="fr-FR" sz="1400" b="1"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Coefficient</a:t>
                      </a:r>
                      <a:endParaRPr lang="fr-FR" sz="1400" b="1"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Nature de l’épreuve</a:t>
                      </a:r>
                      <a:endParaRPr lang="fr-FR" sz="1400" b="1" dirty="0">
                        <a:solidFill>
                          <a:schemeClr val="bg1"/>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Calendrier</a:t>
                      </a:r>
                      <a:endParaRPr lang="fr-FR" sz="1400" b="1" dirty="0">
                        <a:solidFill>
                          <a:schemeClr val="bg1"/>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smtClean="0"/>
                        <a:t>Épreuves finales</a:t>
                      </a:r>
                      <a:endParaRPr lang="fr-FR"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5</a:t>
                      </a:r>
                      <a:endParaRPr lang="fr-FR" sz="14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Écrit</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fr-FR" sz="1300" dirty="0" smtClean="0"/>
                        <a:t>Juin de l’année de 1</a:t>
                      </a:r>
                      <a:r>
                        <a:rPr lang="fr-FR" sz="1300" baseline="30000" dirty="0" smtClean="0"/>
                        <a:t>re</a:t>
                      </a:r>
                      <a:endParaRPr lang="fr-FR" sz="13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5</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Oral</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fr-FR" sz="1300" dirty="0" smtClean="0"/>
                        <a:t>Juin de l’année de 1</a:t>
                      </a:r>
                      <a:r>
                        <a:rPr lang="fr-FR" sz="1300" baseline="30000" dirty="0" smtClean="0"/>
                        <a:t>re</a:t>
                      </a:r>
                      <a:r>
                        <a:rPr lang="fr-FR" sz="1300" baseline="0" dirty="0" smtClean="0"/>
                        <a:t> </a:t>
                      </a:r>
                      <a:endParaRPr lang="fr-FR" sz="13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Philosophie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8</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Écrit</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Juin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Oral</a:t>
                      </a:r>
                      <a:r>
                        <a:rPr lang="fr-FR" sz="1600" baseline="0" dirty="0" smtClean="0"/>
                        <a:t> final*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10</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Oral</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Juin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1</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16</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Printemps</a:t>
                      </a:r>
                      <a:r>
                        <a:rPr lang="fr-FR" sz="1300" baseline="0" dirty="0" smtClean="0"/>
                        <a:t>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2</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16</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Printemps</a:t>
                      </a:r>
                      <a:r>
                        <a:rPr lang="fr-FR" sz="1300" baseline="0" dirty="0" smtClean="0"/>
                        <a:t>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Contrôle continu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8"/>
                  </a:ext>
                </a:extLst>
              </a:tr>
              <a:tr h="377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Épreuves</a:t>
                      </a:r>
                      <a:r>
                        <a:rPr lang="fr-FR" sz="1600" b="0" baseline="0" dirty="0" smtClean="0"/>
                        <a:t> de contrôle continu</a:t>
                      </a:r>
                      <a:endParaRPr lang="fr-FR" sz="1600" b="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30</a:t>
                      </a:r>
                      <a:endParaRPr lang="fr-FR" sz="14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fr-FR" sz="1300" dirty="0" smtClean="0"/>
                        <a:t>2</a:t>
                      </a:r>
                      <a:r>
                        <a:rPr lang="fr-FR" sz="1300" baseline="30000" dirty="0" smtClean="0"/>
                        <a:t>ème</a:t>
                      </a:r>
                      <a:r>
                        <a:rPr lang="fr-FR" sz="1300" baseline="0" dirty="0" smtClean="0"/>
                        <a:t> et 3</a:t>
                      </a:r>
                      <a:r>
                        <a:rPr lang="fr-FR" sz="1300" baseline="30000" dirty="0" smtClean="0"/>
                        <a:t>ème</a:t>
                      </a:r>
                      <a:r>
                        <a:rPr lang="fr-FR" sz="1300" baseline="0" dirty="0" smtClean="0"/>
                        <a:t> trimestres de 1</a:t>
                      </a:r>
                      <a:r>
                        <a:rPr lang="fr-FR" sz="1300" baseline="30000" dirty="0" smtClean="0"/>
                        <a:t>re</a:t>
                      </a:r>
                    </a:p>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2</a:t>
                      </a:r>
                      <a:r>
                        <a:rPr lang="fr-FR" sz="1300" baseline="30000" dirty="0" smtClean="0"/>
                        <a:t>ème</a:t>
                      </a:r>
                      <a:r>
                        <a:rPr lang="fr-FR" sz="1300" baseline="0" dirty="0" smtClean="0"/>
                        <a:t> trimestre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Moyenne des résultats du cycle</a:t>
                      </a:r>
                      <a:r>
                        <a:rPr lang="fr-FR" sz="1600" b="0" baseline="0" dirty="0" smtClean="0"/>
                        <a:t> T</a:t>
                      </a:r>
                      <a:r>
                        <a:rPr lang="fr-FR" sz="1600" b="0" baseline="30000" dirty="0" smtClean="0"/>
                        <a: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10</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fr-F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fr-FR" sz="1300" dirty="0" smtClean="0"/>
                        <a:t>Ensemble des</a:t>
                      </a:r>
                      <a:r>
                        <a:rPr lang="fr-FR" sz="1300" baseline="0" dirty="0" smtClean="0"/>
                        <a:t> notes de 1</a:t>
                      </a:r>
                      <a:r>
                        <a:rPr lang="fr-FR" sz="1300" baseline="30000" dirty="0" smtClean="0"/>
                        <a:t>re</a:t>
                      </a:r>
                      <a:r>
                        <a:rPr lang="fr-FR" sz="1300" baseline="0" dirty="0" smtClean="0"/>
                        <a:t> et de T</a:t>
                      </a:r>
                      <a:r>
                        <a:rPr lang="fr-FR" sz="1300" baseline="30000" dirty="0" smtClean="0"/>
                        <a:t>ale</a:t>
                      </a:r>
                      <a:endParaRPr lang="fr-FR" sz="1300" baseline="30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baseline="0" dirty="0" smtClean="0">
                          <a:solidFill>
                            <a:schemeClr val="bg1"/>
                          </a:solidFill>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p>
                      <a:pPr algn="ctr"/>
                      <a:r>
                        <a:rPr lang="fr-FR" sz="1400" b="1" dirty="0" smtClean="0">
                          <a:solidFill>
                            <a:schemeClr val="bg1"/>
                          </a:solidFill>
                        </a:rPr>
                        <a:t>100</a:t>
                      </a:r>
                      <a:endParaRPr lang="fr-FR" sz="14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tc>
                  <a:txBody>
                    <a:bodyPr/>
                    <a:lstStyle/>
                    <a:p>
                      <a:endParaRPr lang="fr-F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tc>
                  <a:txBody>
                    <a:bodyPr/>
                    <a:lstStyle/>
                    <a:p>
                      <a:endParaRPr lang="fr-FR"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extLst>
                  <a:ext uri="{0D108BD9-81ED-4DB2-BD59-A6C34878D82A}">
                    <a16:rowId xmlns:a16="http://schemas.microsoft.com/office/drawing/2014/main" val="10011"/>
                  </a:ext>
                </a:extLst>
              </a:tr>
            </a:tbl>
          </a:graphicData>
        </a:graphic>
      </p:graphicFrame>
      <p:sp>
        <p:nvSpPr>
          <p:cNvPr id="11" name="Rectangle 10"/>
          <p:cNvSpPr/>
          <p:nvPr/>
        </p:nvSpPr>
        <p:spPr>
          <a:xfrm>
            <a:off x="164795" y="6505599"/>
            <a:ext cx="742543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Arial" panose="020B0604020202020204" pitchFamily="34" charset="0"/>
              </a:rPr>
              <a:t>*</a:t>
            </a:r>
            <a:r>
              <a:rPr kumimoji="0" lang="fr-FR" sz="1400" b="0" i="0" u="none" strike="noStrike" kern="0" cap="none" spc="0" normalizeH="0" baseline="0" noProof="0" dirty="0" smtClean="0">
                <a:ln>
                  <a:noFill/>
                </a:ln>
                <a:solidFill>
                  <a:prstClr val="black"/>
                </a:solidFill>
                <a:effectLst/>
                <a:uLnTx/>
                <a:uFillTx/>
                <a:cs typeface="Arial" charset="0"/>
              </a:rPr>
              <a:t> L’oral porte sur un projet adossé à un ou deux enseignements de spécialité choisis par le candidat</a:t>
            </a:r>
            <a:endParaRPr kumimoji="0" lang="fr-FR" sz="1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52314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83959"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13" name="Rectangle 12"/>
          <p:cNvSpPr/>
          <p:nvPr/>
        </p:nvSpPr>
        <p:spPr>
          <a:xfrm>
            <a:off x="3248980"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i="0" kern="0" dirty="0" smtClean="0">
                <a:solidFill>
                  <a:prstClr val="white"/>
                </a:solidFill>
                <a:latin typeface="Arial Black" charset="0"/>
              </a:rPr>
              <a:t>La nouvelle voie générale</a:t>
            </a:r>
            <a:endParaRPr kumimoji="0" lang="fr-FR" sz="1400" b="0" i="0" u="none" strike="noStrike" kern="0" spc="0" normalizeH="0" noProof="0" dirty="0" smtClean="0">
              <a:ln>
                <a:noFill/>
              </a:ln>
              <a:solidFill>
                <a:sysClr val="windowText" lastClr="000000"/>
              </a:solidFill>
              <a:effectLst/>
              <a:uLnTx/>
              <a:uFillTx/>
            </a:endParaRPr>
          </a:p>
        </p:txBody>
      </p:sp>
      <p:sp>
        <p:nvSpPr>
          <p:cNvPr id="14" name="Rectangle 13"/>
          <p:cNvSpPr/>
          <p:nvPr/>
        </p:nvSpPr>
        <p:spPr>
          <a:xfrm>
            <a:off x="4036231" y="1095127"/>
            <a:ext cx="473910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000" b="1" i="0" kern="0" dirty="0" smtClean="0">
                <a:solidFill>
                  <a:prstClr val="white"/>
                </a:solidFill>
                <a:latin typeface="Arial Black" charset="0"/>
              </a:rPr>
              <a:t>Poursuites d’études</a:t>
            </a:r>
            <a:endParaRPr kumimoji="0" lang="fr-FR" sz="1200" b="0" i="0" u="none" strike="noStrike" kern="0" spc="0" normalizeH="0" noProof="0" dirty="0" smtClean="0">
              <a:ln>
                <a:noFill/>
              </a:ln>
              <a:solidFill>
                <a:sysClr val="windowText" lastClr="000000"/>
              </a:solidFill>
              <a:effectLst/>
              <a:uLnTx/>
              <a:uFillTx/>
            </a:endParaRPr>
          </a:p>
        </p:txBody>
      </p:sp>
      <p:sp>
        <p:nvSpPr>
          <p:cNvPr id="15" name="Rectangle 14"/>
          <p:cNvSpPr/>
          <p:nvPr/>
        </p:nvSpPr>
        <p:spPr>
          <a:xfrm>
            <a:off x="164794" y="3232135"/>
            <a:ext cx="5487325" cy="584775"/>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Préparations </a:t>
            </a:r>
            <a:r>
              <a:rPr lang="fr-FR" altLang="fr-FR" sz="1600" b="1" dirty="0">
                <a:solidFill>
                  <a:prstClr val="black"/>
                </a:solidFill>
              </a:rPr>
              <a:t>aux grandes </a:t>
            </a:r>
            <a:r>
              <a:rPr lang="fr-FR" altLang="fr-FR" sz="1600" b="1" dirty="0" smtClean="0">
                <a:solidFill>
                  <a:prstClr val="black"/>
                </a:solidFill>
              </a:rPr>
              <a:t>écoles</a:t>
            </a:r>
            <a:r>
              <a:rPr lang="fr-FR" altLang="fr-FR" sz="1600" dirty="0">
                <a:solidFill>
                  <a:prstClr val="black"/>
                </a:solidFill>
              </a:rPr>
              <a:t/>
            </a:r>
            <a:br>
              <a:rPr lang="fr-FR" altLang="fr-FR" sz="1600" dirty="0">
                <a:solidFill>
                  <a:prstClr val="black"/>
                </a:solidFill>
              </a:rPr>
            </a:br>
            <a:r>
              <a:rPr lang="fr-FR" altLang="fr-FR" sz="1600" dirty="0">
                <a:solidFill>
                  <a:srgbClr val="376092"/>
                </a:solidFill>
              </a:rPr>
              <a:t>CPGE scientifiques, économiques et </a:t>
            </a:r>
            <a:r>
              <a:rPr lang="fr-FR" altLang="fr-FR" sz="1600" dirty="0" smtClean="0">
                <a:solidFill>
                  <a:srgbClr val="376092"/>
                </a:solidFill>
              </a:rPr>
              <a:t>commerciales, littéraires</a:t>
            </a:r>
            <a:endParaRPr lang="fr-FR" altLang="fr-FR" sz="1600" dirty="0">
              <a:solidFill>
                <a:srgbClr val="4F81BD"/>
              </a:solidFill>
            </a:endParaRPr>
          </a:p>
        </p:txBody>
      </p:sp>
      <p:sp>
        <p:nvSpPr>
          <p:cNvPr id="16" name="Rectangle 4"/>
          <p:cNvSpPr>
            <a:spLocks noChangeArrowheads="1"/>
          </p:cNvSpPr>
          <p:nvPr/>
        </p:nvSpPr>
        <p:spPr bwMode="auto">
          <a:xfrm>
            <a:off x="147191" y="1916832"/>
            <a:ext cx="888930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Wingdings" pitchFamily="2" charset="2"/>
              <a:buChar char="Ø"/>
            </a:pPr>
            <a:r>
              <a:rPr lang="fr-FR" altLang="fr-FR" sz="1600" b="1" dirty="0">
                <a:solidFill>
                  <a:prstClr val="black"/>
                </a:solidFill>
              </a:rPr>
              <a:t>Formations universitaires générales </a:t>
            </a:r>
            <a:endParaRPr lang="fr-FR" altLang="fr-FR" sz="1600" dirty="0" smtClean="0">
              <a:solidFill>
                <a:prstClr val="black"/>
              </a:solidFill>
            </a:endParaRPr>
          </a:p>
          <a:p>
            <a:pPr marL="0" indent="0">
              <a:buNone/>
            </a:pPr>
            <a:r>
              <a:rPr lang="fr-FR" altLang="fr-FR" sz="1600" dirty="0" smtClean="0">
                <a:solidFill>
                  <a:prstClr val="black"/>
                </a:solidFill>
              </a:rPr>
              <a:t>(</a:t>
            </a:r>
            <a:r>
              <a:rPr lang="fr-FR" altLang="fr-FR" sz="1600" dirty="0">
                <a:solidFill>
                  <a:prstClr val="black"/>
                </a:solidFill>
              </a:rPr>
              <a:t>1</a:t>
            </a:r>
            <a:r>
              <a:rPr lang="fr-FR" altLang="fr-FR" sz="1600" baseline="30000" dirty="0">
                <a:solidFill>
                  <a:prstClr val="black"/>
                </a:solidFill>
              </a:rPr>
              <a:t>ère</a:t>
            </a:r>
            <a:r>
              <a:rPr lang="fr-FR" altLang="fr-FR" sz="1600" dirty="0">
                <a:solidFill>
                  <a:prstClr val="black"/>
                </a:solidFill>
              </a:rPr>
              <a:t> année licence)</a:t>
            </a:r>
            <a:br>
              <a:rPr lang="fr-FR" altLang="fr-FR" sz="1600" dirty="0">
                <a:solidFill>
                  <a:prstClr val="black"/>
                </a:solidFill>
              </a:rPr>
            </a:br>
            <a:r>
              <a:rPr lang="fr-FR" altLang="fr-FR" sz="1600" dirty="0" smtClean="0">
                <a:solidFill>
                  <a:srgbClr val="376092"/>
                </a:solidFill>
              </a:rPr>
              <a:t>Sciences </a:t>
            </a:r>
            <a:r>
              <a:rPr lang="fr-FR" altLang="fr-FR" sz="1600" dirty="0">
                <a:solidFill>
                  <a:srgbClr val="376092"/>
                </a:solidFill>
              </a:rPr>
              <a:t>expérimentales, sciences et </a:t>
            </a:r>
            <a:r>
              <a:rPr lang="fr-FR" altLang="fr-FR" sz="1600" dirty="0" smtClean="0">
                <a:solidFill>
                  <a:srgbClr val="376092"/>
                </a:solidFill>
              </a:rPr>
              <a:t>technologies</a:t>
            </a:r>
            <a:r>
              <a:rPr lang="fr-FR" altLang="fr-FR" sz="1600" dirty="0">
                <a:solidFill>
                  <a:srgbClr val="376092"/>
                </a:solidFill>
              </a:rPr>
              <a:t>, STAPS</a:t>
            </a:r>
            <a:r>
              <a:rPr lang="fr-FR" altLang="fr-FR" sz="1600" dirty="0" smtClean="0">
                <a:solidFill>
                  <a:srgbClr val="376092"/>
                </a:solidFill>
              </a:rPr>
              <a:t>, PACES, </a:t>
            </a:r>
            <a:r>
              <a:rPr lang="fr-FR" altLang="fr-FR" sz="1600" dirty="0">
                <a:solidFill>
                  <a:srgbClr val="376092"/>
                </a:solidFill>
              </a:rPr>
              <a:t>économie-gestion</a:t>
            </a:r>
            <a:r>
              <a:rPr lang="fr-FR" altLang="fr-FR" sz="1600" dirty="0" smtClean="0">
                <a:solidFill>
                  <a:srgbClr val="376092"/>
                </a:solidFill>
              </a:rPr>
              <a:t>, </a:t>
            </a:r>
            <a:r>
              <a:rPr lang="fr-FR" altLang="fr-FR" sz="1600" dirty="0">
                <a:solidFill>
                  <a:srgbClr val="376092"/>
                </a:solidFill>
              </a:rPr>
              <a:t>lettres et langues, arts, sciences humaines et sociales, </a:t>
            </a:r>
            <a:r>
              <a:rPr lang="fr-FR" altLang="fr-FR" sz="1600" dirty="0" smtClean="0">
                <a:solidFill>
                  <a:srgbClr val="376092"/>
                </a:solidFill>
              </a:rPr>
              <a:t>droit, économie </a:t>
            </a:r>
            <a:r>
              <a:rPr lang="fr-FR" altLang="fr-FR" sz="1600" dirty="0">
                <a:solidFill>
                  <a:srgbClr val="376092"/>
                </a:solidFill>
              </a:rPr>
              <a:t>et gestion, administration économique et sociale</a:t>
            </a:r>
            <a:r>
              <a:rPr lang="fr-FR" altLang="fr-FR" sz="1600" dirty="0" smtClean="0">
                <a:solidFill>
                  <a:srgbClr val="376092"/>
                </a:solidFill>
              </a:rPr>
              <a:t>, </a:t>
            </a:r>
            <a:r>
              <a:rPr lang="fr-FR" altLang="fr-FR" sz="1600" dirty="0">
                <a:solidFill>
                  <a:srgbClr val="376092"/>
                </a:solidFill>
              </a:rPr>
              <a:t>etc</a:t>
            </a:r>
            <a:r>
              <a:rPr lang="fr-FR" altLang="fr-FR" sz="1600" dirty="0" smtClean="0">
                <a:solidFill>
                  <a:srgbClr val="376092"/>
                </a:solidFill>
              </a:rPr>
              <a:t>.</a:t>
            </a:r>
            <a:r>
              <a:rPr lang="fr-FR" altLang="fr-FR" sz="1600" dirty="0">
                <a:solidFill>
                  <a:srgbClr val="4F81BD"/>
                </a:solidFill>
              </a:rPr>
              <a:t/>
            </a:r>
            <a:br>
              <a:rPr lang="fr-FR" altLang="fr-FR" sz="1600" dirty="0">
                <a:solidFill>
                  <a:srgbClr val="4F81BD"/>
                </a:solidFill>
              </a:rPr>
            </a:br>
            <a:endParaRPr lang="fr-FR" altLang="fr-FR" sz="1600" dirty="0">
              <a:solidFill>
                <a:srgbClr val="4F81BD"/>
              </a:solidFill>
            </a:endParaRPr>
          </a:p>
          <a:p>
            <a:pPr marL="0" indent="0" eaLnBrk="1" hangingPunct="1">
              <a:spcBef>
                <a:spcPct val="0"/>
              </a:spcBef>
              <a:buNone/>
            </a:pPr>
            <a:r>
              <a:rPr lang="fr-FR" altLang="fr-FR" sz="1600" dirty="0">
                <a:solidFill>
                  <a:schemeClr val="accent1"/>
                </a:solidFill>
              </a:rPr>
              <a:t/>
            </a:r>
            <a:br>
              <a:rPr lang="fr-FR" altLang="fr-FR" sz="1600" dirty="0">
                <a:solidFill>
                  <a:schemeClr val="accent1"/>
                </a:solidFill>
              </a:rPr>
            </a:br>
            <a:endParaRPr lang="fr-FR" altLang="fr-FR" sz="1700" dirty="0">
              <a:solidFill>
                <a:schemeClr val="accent1"/>
              </a:solidFill>
            </a:endParaRPr>
          </a:p>
        </p:txBody>
      </p:sp>
      <p:sp>
        <p:nvSpPr>
          <p:cNvPr id="17" name="ZoneTexte 16"/>
          <p:cNvSpPr txBox="1"/>
          <p:nvPr/>
        </p:nvSpPr>
        <p:spPr>
          <a:xfrm>
            <a:off x="7812360" y="6271428"/>
            <a:ext cx="1224136" cy="253916"/>
          </a:xfrm>
          <a:prstGeom prst="rect">
            <a:avLst/>
          </a:prstGeom>
          <a:noFill/>
        </p:spPr>
        <p:txBody>
          <a:bodyPr wrap="square" rtlCol="0">
            <a:spAutoFit/>
          </a:bodyPr>
          <a:lstStyle/>
          <a:p>
            <a:r>
              <a:rPr lang="fr-FR" sz="1000" dirty="0" smtClean="0"/>
              <a:t>Source : RERS 2017</a:t>
            </a:r>
            <a:endParaRPr lang="fr-FR" sz="1000" dirty="0"/>
          </a:p>
        </p:txBody>
      </p:sp>
      <p:graphicFrame>
        <p:nvGraphicFramePr>
          <p:cNvPr id="18" name="Graphique 17"/>
          <p:cNvGraphicFramePr>
            <a:graphicFrameLocks/>
          </p:cNvGraphicFramePr>
          <p:nvPr>
            <p:extLst>
              <p:ext uri="{D42A27DB-BD31-4B8C-83A1-F6EECF244321}">
                <p14:modId xmlns:p14="http://schemas.microsoft.com/office/powerpoint/2010/main" val="3404870527"/>
              </p:ext>
            </p:extLst>
          </p:nvPr>
        </p:nvGraphicFramePr>
        <p:xfrm>
          <a:off x="5403123" y="2975344"/>
          <a:ext cx="4176464" cy="380679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64795" y="3898791"/>
            <a:ext cx="5487325" cy="1323439"/>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Formations </a:t>
            </a:r>
            <a:r>
              <a:rPr lang="fr-FR" altLang="fr-FR" sz="1600" b="1" dirty="0">
                <a:solidFill>
                  <a:prstClr val="black"/>
                </a:solidFill>
              </a:rPr>
              <a:t>technologiques courtes </a:t>
            </a:r>
            <a:r>
              <a:rPr lang="fr-FR" altLang="fr-FR" sz="1600" dirty="0">
                <a:solidFill>
                  <a:prstClr val="black"/>
                </a:solidFill>
              </a:rPr>
              <a:t>(DUT, éventuellement BTS</a:t>
            </a:r>
            <a:r>
              <a:rPr lang="fr-FR" altLang="fr-FR" sz="1600" dirty="0" smtClean="0">
                <a:solidFill>
                  <a:prstClr val="black"/>
                </a:solidFill>
              </a:rPr>
              <a:t>)</a:t>
            </a:r>
            <a:r>
              <a:rPr lang="fr-FR" altLang="fr-FR" sz="1600" dirty="0">
                <a:solidFill>
                  <a:prstClr val="black"/>
                </a:solidFill>
              </a:rPr>
              <a:t/>
            </a:r>
            <a:br>
              <a:rPr lang="fr-FR" altLang="fr-FR" sz="1600" dirty="0">
                <a:solidFill>
                  <a:prstClr val="black"/>
                </a:solidFill>
              </a:rPr>
            </a:br>
            <a:r>
              <a:rPr lang="fr-FR" altLang="fr-FR" sz="1600" dirty="0" smtClean="0">
                <a:solidFill>
                  <a:srgbClr val="376092"/>
                </a:solidFill>
              </a:rPr>
              <a:t>Mesures </a:t>
            </a:r>
            <a:r>
              <a:rPr lang="fr-FR" altLang="fr-FR" sz="1600" dirty="0">
                <a:solidFill>
                  <a:srgbClr val="376092"/>
                </a:solidFill>
              </a:rPr>
              <a:t>physiques, chimie, informatique, agroalimentaire, technico-commercial, commerce, gestion, </a:t>
            </a:r>
            <a:r>
              <a:rPr lang="fr-FR" altLang="fr-FR" sz="1600" dirty="0" smtClean="0">
                <a:solidFill>
                  <a:srgbClr val="376092"/>
                </a:solidFill>
              </a:rPr>
              <a:t>transports, </a:t>
            </a:r>
            <a:r>
              <a:rPr lang="fr-FR" altLang="fr-FR" sz="1600" dirty="0">
                <a:solidFill>
                  <a:srgbClr val="376092"/>
                </a:solidFill>
              </a:rPr>
              <a:t>tourisme, social, arts </a:t>
            </a:r>
            <a:r>
              <a:rPr lang="fr-FR" altLang="fr-FR" sz="1600" dirty="0" smtClean="0">
                <a:solidFill>
                  <a:srgbClr val="376092"/>
                </a:solidFill>
              </a:rPr>
              <a:t>appliqués</a:t>
            </a:r>
            <a:endParaRPr lang="fr-FR" altLang="fr-FR" sz="1600" dirty="0">
              <a:solidFill>
                <a:srgbClr val="376092"/>
              </a:solidFill>
            </a:endParaRPr>
          </a:p>
        </p:txBody>
      </p:sp>
      <p:sp>
        <p:nvSpPr>
          <p:cNvPr id="20" name="Rectangle 19"/>
          <p:cNvSpPr/>
          <p:nvPr/>
        </p:nvSpPr>
        <p:spPr>
          <a:xfrm>
            <a:off x="164795" y="5301208"/>
            <a:ext cx="5487325" cy="1077218"/>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Autres formations</a:t>
            </a:r>
            <a:r>
              <a:rPr lang="fr-FR" altLang="fr-FR" sz="1600" dirty="0">
                <a:solidFill>
                  <a:prstClr val="black"/>
                </a:solidFill>
              </a:rPr>
              <a:t/>
            </a:r>
            <a:br>
              <a:rPr lang="fr-FR" altLang="fr-FR" sz="1600" dirty="0">
                <a:solidFill>
                  <a:prstClr val="black"/>
                </a:solidFill>
              </a:rPr>
            </a:br>
            <a:r>
              <a:rPr lang="fr-FR" altLang="fr-FR" sz="1600" dirty="0">
                <a:solidFill>
                  <a:srgbClr val="376092"/>
                </a:solidFill>
              </a:rPr>
              <a:t>Écoles d’ingénieur et écoles supérieures de commerce post-bac, IEP-Sciences Po, écoles sociales et paramédicales, écoles spécialisées du tourisme, de l’hôtellerie, de la mode, etc.</a:t>
            </a:r>
          </a:p>
        </p:txBody>
      </p:sp>
    </p:spTree>
    <p:extLst>
      <p:ext uri="{BB962C8B-B14F-4D97-AF65-F5344CB8AC3E}">
        <p14:creationId xmlns:p14="http://schemas.microsoft.com/office/powerpoint/2010/main" val="2389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Graphic spid="18" grpId="0">
        <p:bldAsOne/>
      </p:bldGraphic>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87824" y="188281"/>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3452845" y="633866"/>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4240096" y="1108305"/>
            <a:ext cx="473910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Poursuites d’études</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ZoneTexte 10"/>
          <p:cNvSpPr txBox="1"/>
          <p:nvPr/>
        </p:nvSpPr>
        <p:spPr>
          <a:xfrm>
            <a:off x="164795" y="2045165"/>
            <a:ext cx="8714730" cy="830997"/>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white"/>
                </a:solidFill>
                <a:effectLst/>
                <a:uLnTx/>
                <a:uFillTx/>
                <a:latin typeface="Calibri"/>
                <a:ea typeface="+mn-ea"/>
                <a:cs typeface="+mn-cs"/>
              </a:rPr>
              <a:t>L‘un des objectifs de la réforme est de mieux prendre en compte le travail des lycéens dans la construction de leurs projets. Les années de lycée doivent être l’occasion de réfléchir et de préparer progressivement son projet pour l’enseignement supérieur</a:t>
            </a:r>
          </a:p>
        </p:txBody>
      </p:sp>
      <p:sp>
        <p:nvSpPr>
          <p:cNvPr id="12" name="ZoneTexte 11"/>
          <p:cNvSpPr txBox="1"/>
          <p:nvPr/>
        </p:nvSpPr>
        <p:spPr>
          <a:xfrm>
            <a:off x="164795" y="3045768"/>
            <a:ext cx="8714730" cy="830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white"/>
                </a:solidFill>
                <a:effectLst/>
                <a:uLnTx/>
                <a:uFillTx/>
                <a:latin typeface="Calibri"/>
                <a:ea typeface="+mn-ea"/>
                <a:cs typeface="+mn-cs"/>
              </a:rPr>
              <a:t>Les séries du baccalauréat général disparaissent, le lien entre les contenus étudiés au lycée et la poursuite d’études dans l’enseignement supérieur repose sur les matières du tronc commun et les disciplines de spécialité</a:t>
            </a:r>
          </a:p>
        </p:txBody>
      </p:sp>
      <p:sp>
        <p:nvSpPr>
          <p:cNvPr id="13" name="ZoneTexte 12"/>
          <p:cNvSpPr txBox="1"/>
          <p:nvPr/>
        </p:nvSpPr>
        <p:spPr>
          <a:xfrm>
            <a:off x="164795" y="4061390"/>
            <a:ext cx="8714730" cy="2446824"/>
          </a:xfrm>
          <a:prstGeom prst="rect">
            <a:avLst/>
          </a:prstGeom>
          <a:noFill/>
          <a:ln w="25400" cap="flat" cmpd="sng" algn="ctr">
            <a:solidFill>
              <a:srgbClr val="4BACC6"/>
            </a:solidFill>
            <a:prstDash val="solid"/>
          </a:ln>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 choix des disciplines de spécialité est donc primordial pour le projet d’étude de l’élève.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Les disciplines de spécialité permettent d’approfondir progressivement les disciplines qui intéressent l’élève.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Les disciplines de spécialité doivent être choisies pour permettre au dossier de l’élève de répondre aux attendus des établissements de l’enseignement supérieur lors de la sélection (notamment via  la plateforme Parcoursup). Dans cette optique, l’élève peut compléter ces enseignements de spécialité par des enseignements optionnels.</a:t>
            </a:r>
          </a:p>
        </p:txBody>
      </p:sp>
    </p:spTree>
    <p:extLst>
      <p:ext uri="{BB962C8B-B14F-4D97-AF65-F5344CB8AC3E}">
        <p14:creationId xmlns:p14="http://schemas.microsoft.com/office/powerpoint/2010/main" val="25708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650613" y="706233"/>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ZoneTexte 3"/>
          <p:cNvSpPr txBox="1"/>
          <p:nvPr/>
        </p:nvSpPr>
        <p:spPr>
          <a:xfrm>
            <a:off x="164795" y="1748135"/>
            <a:ext cx="8714730" cy="384721"/>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900" b="1" i="0" u="none" strike="noStrike" kern="0" cap="none" spc="0" normalizeH="0" baseline="0" noProof="0" dirty="0" smtClean="0">
                <a:ln>
                  <a:noFill/>
                </a:ln>
                <a:solidFill>
                  <a:prstClr val="white"/>
                </a:solidFill>
                <a:effectLst/>
                <a:uLnTx/>
                <a:uFillTx/>
                <a:latin typeface="Calibri"/>
                <a:ea typeface="+mn-ea"/>
                <a:cs typeface="+mn-cs"/>
              </a:rPr>
              <a:t>Pour la voie technologique, l’organisation en séries de baccalauréat est maintenue</a:t>
            </a:r>
          </a:p>
        </p:txBody>
      </p:sp>
      <p:sp>
        <p:nvSpPr>
          <p:cNvPr id="5" name="ZoneTexte 4"/>
          <p:cNvSpPr txBox="1"/>
          <p:nvPr/>
        </p:nvSpPr>
        <p:spPr>
          <a:xfrm>
            <a:off x="164795" y="2433950"/>
            <a:ext cx="8714730" cy="2939266"/>
          </a:xfrm>
          <a:prstGeom prst="rect">
            <a:avLst/>
          </a:prstGeom>
          <a:noFill/>
          <a:ln w="25400" cap="flat" cmpd="sng" algn="ctr">
            <a:solidFill>
              <a:srgbClr val="4BACC6"/>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4BACC6">
                    <a:lumMod val="50000"/>
                  </a:srgbClr>
                </a:solidFill>
                <a:effectLst/>
                <a:uLnTx/>
                <a:uFillTx/>
                <a:latin typeface="Calibri"/>
                <a:ea typeface="+mn-ea"/>
                <a:cs typeface="+mn-cs"/>
              </a:rPr>
              <a:t>Il existe 8 séries de baccalauréat technologique :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none" strike="noStrike" kern="0" cap="none" spc="0" normalizeH="0" baseline="0" noProof="0" dirty="0" smtClean="0">
                <a:ln>
                  <a:noFill/>
                </a:ln>
                <a:solidFill>
                  <a:prstClr val="black"/>
                </a:solidFill>
                <a:effectLst/>
                <a:uLnTx/>
                <a:uFillTx/>
                <a:latin typeface="Calibri"/>
                <a:ea typeface="+mn-ea"/>
                <a:cs typeface="+mn-cs"/>
              </a:rPr>
              <a:t>Sciences et Technologies du Management et de la Gestion (STMG)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none" strike="noStrike" kern="0" cap="none" spc="0" normalizeH="0" baseline="0" noProof="0" dirty="0" smtClean="0">
                <a:ln>
                  <a:noFill/>
                </a:ln>
                <a:solidFill>
                  <a:prstClr val="black"/>
                </a:solidFill>
                <a:effectLst/>
                <a:uLnTx/>
                <a:uFillTx/>
                <a:latin typeface="Calibri"/>
                <a:ea typeface="+mn-ea"/>
                <a:cs typeface="+mn-cs"/>
              </a:rPr>
              <a:t>Sciences et Technologies Industrielles et Développement Durable (STI2D)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la Santé et du Social (ST2S)*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Laboratoire (STL)*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du Design et des Arts Appliqués (STD2A)*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 ’Agronomie et du Vivant (STAV)*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Sciences et Technologies de l’hôtellerie et de la restauration (STHR)**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Techniques de la musique et de la danse (TMD)**</a:t>
            </a:r>
          </a:p>
        </p:txBody>
      </p:sp>
      <p:sp>
        <p:nvSpPr>
          <p:cNvPr id="6" name="Rectangle 5"/>
          <p:cNvSpPr/>
          <p:nvPr/>
        </p:nvSpPr>
        <p:spPr>
          <a:xfrm>
            <a:off x="164795" y="5930696"/>
            <a:ext cx="8714730"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 Cette série n’est pas proposée dans le réseau des établissements d’enseignement français à l’étranger</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rPr>
              <a:t>** Cette série n’est pas proposée dans le réseau des établissements d’enseignement français à l’étranger et est accessible après une classe de seconde spécifique</a:t>
            </a:r>
          </a:p>
        </p:txBody>
      </p:sp>
    </p:spTree>
    <p:extLst>
      <p:ext uri="{BB962C8B-B14F-4D97-AF65-F5344CB8AC3E}">
        <p14:creationId xmlns:p14="http://schemas.microsoft.com/office/powerpoint/2010/main" val="37538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650613" y="706233"/>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Espace réservé du texte 5"/>
          <p:cNvSpPr txBox="1">
            <a:spLocks/>
          </p:cNvSpPr>
          <p:nvPr/>
        </p:nvSpPr>
        <p:spPr bwMode="auto">
          <a:xfrm>
            <a:off x="164796" y="3717032"/>
            <a:ext cx="8714730" cy="2592288"/>
          </a:xfrm>
          <a:prstGeom prst="rect">
            <a:avLst/>
          </a:prstGeom>
          <a:noFill/>
          <a:ln w="25400" cap="flat" cmpd="sng" algn="ctr">
            <a:solidFill>
              <a:srgbClr val="4BACC6"/>
            </a:solidFill>
            <a:prstDash val="solid"/>
          </a:ln>
          <a:effectLst/>
          <a:extLst/>
        </p:spPr>
        <p:txBody>
          <a:bodyPr vert="horz" wrap="square" lIns="91440" tIns="45720" rIns="91440" bIns="45720" numCol="1" rtlCol="0" anchor="t" anchorCtr="0" compatLnSpc="1">
            <a:prstTxWarp prst="textNoShape">
              <a:avLst/>
            </a:prstTxWarp>
            <a:normAutofit lnSpcReduction="10000"/>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E7444"/>
              </a:buClr>
              <a:buSzPct val="100000"/>
              <a:buFont typeface="Arial"/>
              <a:buNone/>
              <a:tabLst/>
              <a:defRPr/>
            </a:pPr>
            <a:r>
              <a:rPr kumimoji="0" lang="fr-FR" sz="1800" b="1" i="0" u="none" strike="noStrike" kern="1200" cap="none" spc="0" normalizeH="0" baseline="0" noProof="0" dirty="0" smtClean="0">
                <a:ln>
                  <a:noFill/>
                </a:ln>
                <a:solidFill>
                  <a:srgbClr val="4BACC6">
                    <a:lumMod val="50000"/>
                  </a:srgbClr>
                </a:solidFill>
                <a:effectLst/>
                <a:uLnTx/>
                <a:uFillTx/>
                <a:latin typeface="Arial" panose="020B0604020202020204" pitchFamily="34" charset="0"/>
                <a:cs typeface="Arial" panose="020B0604020202020204" pitchFamily="34" charset="0"/>
              </a:rPr>
              <a:t>Comme pour la voie générale, les enseignements de la voie technologique sont organisés avec un tronc commun et des enseignements de spécialité</a:t>
            </a: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altLang="fr-F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rgbClr val="EE7444"/>
              </a:buClr>
              <a:buSzPct val="100000"/>
              <a:buFont typeface="Arial"/>
              <a:buNone/>
              <a:tabLst/>
              <a:defRPr/>
            </a:pP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Les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élèves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approfondissent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progressivement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les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enseignements de </a:t>
            </a:r>
            <a:r>
              <a:rPr kumimoji="0" lang="fr-FR" altLang="fr-FR" sz="2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spécialité</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 leur série de baccalauréat</a:t>
            </a:r>
          </a:p>
          <a:p>
            <a:pPr marL="0" marR="0" lvl="0" indent="0" algn="l" defTabSz="457200" rtl="0" eaLnBrk="1" fontAlgn="base" latinLnBrk="0" hangingPunct="1">
              <a:lnSpc>
                <a:spcPct val="100000"/>
              </a:lnSpc>
              <a:spcBef>
                <a:spcPct val="20000"/>
              </a:spcBef>
              <a:spcAft>
                <a:spcPct val="0"/>
              </a:spcAft>
              <a:buClr>
                <a:srgbClr val="EE7444"/>
              </a:buClr>
              <a:buSzPct val="100000"/>
              <a:buFont typeface="Arial"/>
              <a:buNone/>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63550" marR="0" lvl="0" indent="-285750" algn="l" defTabSz="457200" rtl="0" eaLnBrk="1" fontAlgn="base" latinLnBrk="0" hangingPunct="1">
              <a:lnSpc>
                <a:spcPct val="100000"/>
              </a:lnSpc>
              <a:spcBef>
                <a:spcPct val="20000"/>
              </a:spcBef>
              <a:spcAft>
                <a:spcPct val="0"/>
              </a:spcAft>
              <a:buClr>
                <a:srgbClr val="4BACC6">
                  <a:lumMod val="50000"/>
                </a:srgbClr>
              </a:buClr>
              <a:buSzPct val="100000"/>
              <a:buFont typeface="Arial" pitchFamily="34" charset="0"/>
              <a:buChar char="•"/>
              <a:tabLst/>
              <a:defRPr/>
            </a:pP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enseignements de spécialité en classe de première</a:t>
            </a:r>
            <a:endPar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63550" marR="0" lvl="0" indent="-285750" algn="l" defTabSz="457200" rtl="0" eaLnBrk="1" fontAlgn="base" latinLnBrk="0" hangingPunct="1">
              <a:lnSpc>
                <a:spcPct val="100000"/>
              </a:lnSpc>
              <a:spcBef>
                <a:spcPct val="20000"/>
              </a:spcBef>
              <a:spcAft>
                <a:spcPct val="0"/>
              </a:spcAft>
              <a:buClr>
                <a:srgbClr val="4BACC6">
                  <a:lumMod val="50000"/>
                </a:srgbClr>
              </a:buClr>
              <a:buSzPct val="100000"/>
              <a:buFont typeface="Arial" pitchFamily="34" charset="0"/>
              <a:buChar char="•"/>
              <a:tabLst/>
              <a:defRPr/>
            </a:pP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2 </a:t>
            </a: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enseignements de spécialité </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en </a:t>
            </a: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classe de </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terminale</a:t>
            </a:r>
            <a:endPar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ZoneTexte 4"/>
          <p:cNvSpPr txBox="1"/>
          <p:nvPr/>
        </p:nvSpPr>
        <p:spPr>
          <a:xfrm>
            <a:off x="164795" y="1496978"/>
            <a:ext cx="8714730" cy="1015663"/>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EE7444"/>
              </a:buClr>
              <a:buSzTx/>
              <a:buFontTx/>
              <a:buNone/>
              <a:tabLst/>
              <a:defRPr/>
            </a:pPr>
            <a:r>
              <a:rPr kumimoji="0" lang="fr-FR" altLang="fr-FR" sz="2000" b="0" i="0" u="none" strike="noStrike" kern="0" cap="none" spc="0" normalizeH="0" baseline="0" noProof="0" dirty="0">
                <a:ln>
                  <a:noFill/>
                </a:ln>
                <a:solidFill>
                  <a:prstClr val="white"/>
                </a:solidFill>
                <a:effectLst/>
                <a:uLnTx/>
                <a:uFillTx/>
                <a:latin typeface="Calibri"/>
                <a:ea typeface="+mn-ea"/>
                <a:cs typeface="+mn-cs"/>
              </a:rPr>
              <a:t>Le baccalauréat technologique est proposé uniquement dans </a:t>
            </a:r>
            <a:r>
              <a:rPr kumimoji="0" lang="fr-FR" altLang="fr-FR" sz="2000" b="0" i="0" u="none" strike="noStrike" kern="0" cap="none" spc="0" normalizeH="0" baseline="0" noProof="0" dirty="0" smtClean="0">
                <a:ln>
                  <a:noFill/>
                </a:ln>
                <a:solidFill>
                  <a:prstClr val="white"/>
                </a:solidFill>
                <a:effectLst/>
                <a:uLnTx/>
                <a:uFillTx/>
                <a:latin typeface="Calibri"/>
                <a:ea typeface="+mn-ea"/>
                <a:cs typeface="+mn-cs"/>
              </a:rPr>
              <a:t>certains </a:t>
            </a:r>
            <a:r>
              <a:rPr kumimoji="0" lang="fr-FR" altLang="fr-FR" sz="2000" b="0" i="0" u="none" strike="noStrike" kern="0" cap="none" spc="0" normalizeH="0" baseline="0" noProof="0" dirty="0">
                <a:ln>
                  <a:noFill/>
                </a:ln>
                <a:solidFill>
                  <a:prstClr val="white"/>
                </a:solidFill>
                <a:effectLst/>
                <a:uLnTx/>
                <a:uFillTx/>
                <a:latin typeface="Calibri"/>
                <a:ea typeface="+mn-ea"/>
                <a:cs typeface="+mn-cs"/>
              </a:rPr>
              <a:t>lycées AEFE et seulement pour une partie des séries. </a:t>
            </a:r>
            <a:r>
              <a:rPr kumimoji="0" lang="fr-FR" sz="2000" b="0" i="0" u="none" strike="noStrike" kern="0" cap="none" spc="0" normalizeH="0" baseline="0" noProof="0" dirty="0">
                <a:ln>
                  <a:noFill/>
                </a:ln>
                <a:solidFill>
                  <a:prstClr val="white"/>
                </a:solidFill>
                <a:effectLst/>
                <a:uLnTx/>
                <a:uFillTx/>
                <a:latin typeface="Calibri"/>
                <a:ea typeface="+mn-ea"/>
                <a:cs typeface="+mn-cs"/>
              </a:rPr>
              <a:t>Cette poursuite d’études est proposée principalement en France</a:t>
            </a:r>
          </a:p>
        </p:txBody>
      </p:sp>
      <p:sp>
        <p:nvSpPr>
          <p:cNvPr id="6" name="ZoneTexte 5"/>
          <p:cNvSpPr txBox="1"/>
          <p:nvPr/>
        </p:nvSpPr>
        <p:spPr>
          <a:xfrm>
            <a:off x="164796" y="2649106"/>
            <a:ext cx="8714728" cy="707886"/>
          </a:xfrm>
          <a:prstGeom prst="rect">
            <a:avLst/>
          </a:prstGeom>
          <a:solidFill>
            <a:srgbClr val="4BACC6">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EE7444"/>
              </a:buClr>
              <a:buSzTx/>
              <a:buFontTx/>
              <a:buNone/>
              <a:tabLst/>
              <a:defRPr/>
            </a:pPr>
            <a:r>
              <a:rPr kumimoji="0" lang="fr-FR" altLang="fr-FR" sz="2000" b="0" i="0" u="none" strike="noStrike" kern="0" cap="none" spc="0" normalizeH="0" baseline="0" noProof="0" dirty="0">
                <a:ln>
                  <a:noFill/>
                </a:ln>
                <a:solidFill>
                  <a:prstClr val="black"/>
                </a:solidFill>
                <a:effectLst/>
                <a:uLnTx/>
                <a:uFillTx/>
                <a:latin typeface="Calibri"/>
                <a:ea typeface="+mn-ea"/>
                <a:cs typeface="+mn-cs"/>
              </a:rPr>
              <a:t>Certaines séries ne sont pas accessible directement après la classe de seconde GT et nécessitent une seconde « spécifique »</a:t>
            </a:r>
          </a:p>
        </p:txBody>
      </p:sp>
    </p:spTree>
    <p:extLst>
      <p:ext uri="{BB962C8B-B14F-4D97-AF65-F5344CB8AC3E}">
        <p14:creationId xmlns:p14="http://schemas.microsoft.com/office/powerpoint/2010/main" val="10507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9035" y="1156682"/>
            <a:ext cx="761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Enseignements communs du cycle terminal</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2" name="Rectangle 1"/>
          <p:cNvSpPr/>
          <p:nvPr/>
        </p:nvSpPr>
        <p:spPr>
          <a:xfrm>
            <a:off x="2987824" y="26064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650613" y="706233"/>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616459619"/>
              </p:ext>
            </p:extLst>
          </p:nvPr>
        </p:nvGraphicFramePr>
        <p:xfrm>
          <a:off x="395536" y="2204864"/>
          <a:ext cx="8244408" cy="4358640"/>
        </p:xfrm>
        <a:graphic>
          <a:graphicData uri="http://schemas.openxmlformats.org/drawingml/2006/table">
            <a:tbl>
              <a:tblPr firstRow="1" bandRow="1"/>
              <a:tblGrid>
                <a:gridCol w="4129784">
                  <a:extLst>
                    <a:ext uri="{9D8B030D-6E8A-4147-A177-3AD203B41FA5}">
                      <a16:colId xmlns:a16="http://schemas.microsoft.com/office/drawing/2014/main" val="20000"/>
                    </a:ext>
                  </a:extLst>
                </a:gridCol>
                <a:gridCol w="202639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Français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Philosophie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Histoire géographie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a:t>
                      </a:r>
                      <a:r>
                        <a:rPr lang="fr-FR" sz="2000" baseline="0" dirty="0" smtClean="0"/>
                        <a:t> </a:t>
                      </a:r>
                      <a:r>
                        <a:rPr lang="fr-FR" sz="2000" dirty="0" smtClean="0"/>
                        <a:t>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a:t>
                      </a:r>
                      <a:r>
                        <a:rPr lang="fr-FR" sz="2000" baseline="0" dirty="0" smtClean="0"/>
                        <a:t> </a:t>
                      </a:r>
                      <a:r>
                        <a:rPr lang="fr-FR" sz="2000" dirty="0" smtClean="0"/>
                        <a:t>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Langues vivantes A et B</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Mathématiques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aseline="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Education physique et sportive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moral et civique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14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13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8"/>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Accompagnement</a:t>
                      </a:r>
                      <a:r>
                        <a:rPr lang="fr-FR" sz="2000" baseline="0" dirty="0" smtClean="0"/>
                        <a:t> personnalisé</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extLst>
                  <a:ext uri="{0D108BD9-81ED-4DB2-BD59-A6C34878D82A}">
                    <a16:rowId xmlns:a16="http://schemas.microsoft.com/office/drawing/2014/main" val="10009"/>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Accompagnement au choix de l’orientation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60546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095127"/>
            <a:ext cx="64087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Coefficients des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987824" y="188640"/>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3650613" y="634225"/>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graphicFrame>
        <p:nvGraphicFramePr>
          <p:cNvPr id="7" name="Tableau 6"/>
          <p:cNvGraphicFramePr>
            <a:graphicFrameLocks noGrp="1"/>
          </p:cNvGraphicFramePr>
          <p:nvPr>
            <p:extLst>
              <p:ext uri="{D42A27DB-BD31-4B8C-83A1-F6EECF244321}">
                <p14:modId xmlns:p14="http://schemas.microsoft.com/office/powerpoint/2010/main" val="2357180599"/>
              </p:ext>
            </p:extLst>
          </p:nvPr>
        </p:nvGraphicFramePr>
        <p:xfrm>
          <a:off x="164795" y="1700808"/>
          <a:ext cx="8871701" cy="47327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535985">
                  <a:extLst>
                    <a:ext uri="{9D8B030D-6E8A-4147-A177-3AD203B41FA5}">
                      <a16:colId xmlns:a16="http://schemas.microsoft.com/office/drawing/2014/main" val="20000"/>
                    </a:ext>
                  </a:extLst>
                </a:gridCol>
                <a:gridCol w="1026956">
                  <a:extLst>
                    <a:ext uri="{9D8B030D-6E8A-4147-A177-3AD203B41FA5}">
                      <a16:colId xmlns:a16="http://schemas.microsoft.com/office/drawing/2014/main" val="20001"/>
                    </a:ext>
                  </a:extLst>
                </a:gridCol>
                <a:gridCol w="1687142">
                  <a:extLst>
                    <a:ext uri="{9D8B030D-6E8A-4147-A177-3AD203B41FA5}">
                      <a16:colId xmlns:a16="http://schemas.microsoft.com/office/drawing/2014/main" val="20002"/>
                    </a:ext>
                  </a:extLst>
                </a:gridCol>
                <a:gridCol w="2621618">
                  <a:extLst>
                    <a:ext uri="{9D8B030D-6E8A-4147-A177-3AD203B41FA5}">
                      <a16:colId xmlns:a16="http://schemas.microsoft.com/office/drawing/2014/main" val="20003"/>
                    </a:ext>
                  </a:extLst>
                </a:gridCol>
              </a:tblGrid>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dirty="0" smtClean="0"/>
                        <a:t>Épreuve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smtClean="0"/>
                        <a:t>Coefficient</a:t>
                      </a:r>
                      <a:endParaRPr lang="fr-FR"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smtClean="0"/>
                        <a:t>Nature de l’épreuve</a:t>
                      </a:r>
                      <a:endParaRPr lang="fr-FR"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dirty="0" smtClean="0"/>
                        <a:t>Calendrier</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smtClean="0"/>
                        <a:t>Épreuves finales</a:t>
                      </a:r>
                      <a:endParaRPr lang="fr-FR"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5</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Écrit</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Juin de l’année de 1</a:t>
                      </a:r>
                      <a:r>
                        <a:rPr lang="fr-FR" sz="1400" baseline="30000" dirty="0" smtClean="0"/>
                        <a:t>re</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5</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Oral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Juin de l’année de 1</a:t>
                      </a:r>
                      <a:r>
                        <a:rPr lang="fr-FR" sz="1400" baseline="30000" dirty="0" smtClean="0"/>
                        <a:t>re</a:t>
                      </a:r>
                      <a:r>
                        <a:rPr lang="fr-FR" sz="1400" baseline="0" dirty="0" smtClean="0"/>
                        <a:t> </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Philosophie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4</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Écrit</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Juin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Oral</a:t>
                      </a:r>
                      <a:r>
                        <a:rPr lang="fr-FR" sz="1600" baseline="0" dirty="0" smtClean="0"/>
                        <a:t> final*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14</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Oral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Juin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1</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16</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Printemps</a:t>
                      </a:r>
                      <a:r>
                        <a:rPr lang="fr-FR" sz="1400" baseline="0" dirty="0" smtClean="0"/>
                        <a:t>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2</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16</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Printemps</a:t>
                      </a:r>
                      <a:r>
                        <a:rPr lang="fr-FR" sz="1400" baseline="0" dirty="0" smtClean="0"/>
                        <a:t> de l’année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Contrôle continu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8"/>
                  </a:ext>
                </a:extLst>
              </a:tr>
              <a:tr h="377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Épreuves</a:t>
                      </a:r>
                      <a:r>
                        <a:rPr lang="fr-FR" sz="1600" b="0" baseline="0" dirty="0" smtClean="0"/>
                        <a:t> de contrôle continu</a:t>
                      </a:r>
                      <a:endParaRPr lang="fr-FR" sz="1600" b="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30</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2</a:t>
                      </a:r>
                      <a:r>
                        <a:rPr lang="fr-FR" sz="1400" baseline="30000" dirty="0" smtClean="0"/>
                        <a:t>ème</a:t>
                      </a:r>
                      <a:r>
                        <a:rPr lang="fr-FR" sz="1400" baseline="0" dirty="0" smtClean="0"/>
                        <a:t> et 3</a:t>
                      </a:r>
                      <a:r>
                        <a:rPr lang="fr-FR" sz="1400" baseline="30000" dirty="0" smtClean="0"/>
                        <a:t>ème</a:t>
                      </a:r>
                      <a:r>
                        <a:rPr lang="fr-FR" sz="1400" baseline="0" dirty="0" smtClean="0"/>
                        <a:t> trimestres de 1</a:t>
                      </a:r>
                      <a:r>
                        <a:rPr lang="fr-FR" sz="1400" baseline="30000" dirty="0" smtClean="0"/>
                        <a:t>re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2</a:t>
                      </a:r>
                      <a:r>
                        <a:rPr lang="fr-FR" sz="1400" baseline="30000" dirty="0" smtClean="0"/>
                        <a:t>ème</a:t>
                      </a:r>
                      <a:r>
                        <a:rPr lang="fr-FR" sz="1400" baseline="0" dirty="0" smtClean="0"/>
                        <a:t> trimestre de T</a:t>
                      </a:r>
                      <a:r>
                        <a:rPr lang="fr-FR" sz="1400" baseline="30000" dirty="0" smtClean="0"/>
                        <a:t>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Moyenne des résultats du cycle</a:t>
                      </a:r>
                      <a:r>
                        <a:rPr lang="fr-FR" sz="1600" b="0" baseline="0" dirty="0" smtClean="0"/>
                        <a:t> T</a:t>
                      </a:r>
                      <a:r>
                        <a:rPr lang="fr-FR" sz="1600" b="0" baseline="30000" dirty="0" smtClean="0"/>
                        <a: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smtClean="0"/>
                        <a:t>10</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dirty="0" smtClean="0"/>
                        <a:t>Ensemble des</a:t>
                      </a:r>
                      <a:r>
                        <a:rPr lang="fr-FR" sz="1400" baseline="0" dirty="0" smtClean="0"/>
                        <a:t> notes de 1</a:t>
                      </a:r>
                      <a:r>
                        <a:rPr lang="fr-FR" sz="1400" baseline="30000" dirty="0" smtClean="0"/>
                        <a:t>re</a:t>
                      </a:r>
                      <a:r>
                        <a:rPr lang="fr-FR" sz="1400" baseline="0" dirty="0" smtClean="0"/>
                        <a:t> et de T</a:t>
                      </a:r>
                      <a:r>
                        <a:rPr lang="fr-FR" sz="1400" baseline="30000" dirty="0" smtClean="0"/>
                        <a:t>ale</a:t>
                      </a:r>
                      <a:endParaRPr lang="fr-FR" sz="1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baseline="0" dirty="0" smtClean="0">
                          <a:solidFill>
                            <a:schemeClr val="bg1"/>
                          </a:solidFill>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smtClean="0">
                          <a:solidFill>
                            <a:schemeClr val="bg1"/>
                          </a:solidFill>
                        </a:rPr>
                        <a:t>100</a:t>
                      </a:r>
                      <a:endParaRPr lang="fr-FR" sz="16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r-FR" sz="1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extLst>
                  <a:ext uri="{0D108BD9-81ED-4DB2-BD59-A6C34878D82A}">
                    <a16:rowId xmlns:a16="http://schemas.microsoft.com/office/drawing/2014/main" val="10011"/>
                  </a:ext>
                </a:extLst>
              </a:tr>
            </a:tbl>
          </a:graphicData>
        </a:graphic>
      </p:graphicFrame>
      <p:sp>
        <p:nvSpPr>
          <p:cNvPr id="8" name="Rectangle 7"/>
          <p:cNvSpPr/>
          <p:nvPr/>
        </p:nvSpPr>
        <p:spPr>
          <a:xfrm>
            <a:off x="164795" y="6448335"/>
            <a:ext cx="742543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Arial" panose="020B0604020202020204" pitchFamily="34" charset="0"/>
              </a:rPr>
              <a:t>*</a:t>
            </a:r>
            <a:r>
              <a:rPr kumimoji="0" lang="fr-FR" sz="1400" b="0" i="0" u="none" strike="noStrike" kern="0" cap="none" spc="0" normalizeH="0" baseline="0" noProof="0" dirty="0" smtClean="0">
                <a:ln>
                  <a:noFill/>
                </a:ln>
                <a:solidFill>
                  <a:prstClr val="black"/>
                </a:solidFill>
                <a:effectLst/>
                <a:uLnTx/>
                <a:uFillTx/>
                <a:cs typeface="Arial" charset="0"/>
              </a:rPr>
              <a:t> L’oral porte sur un projet adossé à un ou deux enseignements de spécialité choisis par le candidat</a:t>
            </a:r>
            <a:endParaRPr kumimoji="0" lang="fr-FR" sz="1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23385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STMG</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10" name="Tableau 9"/>
          <p:cNvGraphicFramePr>
            <a:graphicFrameLocks noGrp="1"/>
          </p:cNvGraphicFramePr>
          <p:nvPr>
            <p:extLst>
              <p:ext uri="{D42A27DB-BD31-4B8C-83A1-F6EECF244321}">
                <p14:modId xmlns:p14="http://schemas.microsoft.com/office/powerpoint/2010/main" val="1362830841"/>
              </p:ext>
            </p:extLst>
          </p:nvPr>
        </p:nvGraphicFramePr>
        <p:xfrm>
          <a:off x="308811" y="3820368"/>
          <a:ext cx="8511661" cy="2921000"/>
        </p:xfrm>
        <a:graphic>
          <a:graphicData uri="http://schemas.openxmlformats.org/drawingml/2006/table">
            <a:tbl>
              <a:tblPr firstRow="1" bandRow="1"/>
              <a:tblGrid>
                <a:gridCol w="548732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 de spécialité</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Sciences de gestion</a:t>
                      </a:r>
                      <a:r>
                        <a:rPr lang="fr-FR" sz="1800" baseline="0" dirty="0" smtClean="0"/>
                        <a:t> et numérique</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7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Management</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4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buFontTx/>
                        <a:buChar char="-"/>
                      </a:pPr>
                      <a:r>
                        <a:rPr lang="fr-FR" sz="1600" dirty="0" smtClean="0"/>
                        <a:t>Gestion et finance                                                       ou</a:t>
                      </a:r>
                    </a:p>
                    <a:p>
                      <a:pPr marL="342900" indent="-342900">
                        <a:buFontTx/>
                        <a:buChar char="-"/>
                      </a:pPr>
                      <a:r>
                        <a:rPr lang="fr-FR" sz="1600" dirty="0" smtClean="0"/>
                        <a:t>Mercatique</a:t>
                      </a:r>
                      <a:r>
                        <a:rPr lang="fr-FR" sz="1600" baseline="0" dirty="0" smtClean="0"/>
                        <a:t>                                                                   ou</a:t>
                      </a:r>
                    </a:p>
                    <a:p>
                      <a:pPr marL="342900" indent="-342900">
                        <a:buFontTx/>
                        <a:buChar char="-"/>
                      </a:pPr>
                      <a:r>
                        <a:rPr lang="fr-FR" sz="1600" baseline="0" dirty="0" smtClean="0"/>
                        <a:t>Ressources humaines et communication                ou</a:t>
                      </a:r>
                    </a:p>
                    <a:p>
                      <a:pPr marL="342900" indent="-342900">
                        <a:buFontTx/>
                        <a:buChar char="-"/>
                      </a:pPr>
                      <a:r>
                        <a:rPr lang="fr-FR" sz="1600" baseline="0" dirty="0" smtClean="0"/>
                        <a:t>Systèmes d’information de gestion</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10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Droit et économie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4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6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15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16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5"/>
                  </a:ext>
                </a:extLst>
              </a:tr>
            </a:tbl>
          </a:graphicData>
        </a:graphic>
      </p:graphicFrame>
      <p:sp>
        <p:nvSpPr>
          <p:cNvPr id="11" name="Rectangle 10"/>
          <p:cNvSpPr/>
          <p:nvPr/>
        </p:nvSpPr>
        <p:spPr>
          <a:xfrm>
            <a:off x="164795" y="1603826"/>
            <a:ext cx="8655677" cy="218521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700" b="0" i="0" u="none" strike="noStrike" kern="0" cap="none" spc="0" normalizeH="0" baseline="0" noProof="0" dirty="0" smtClean="0">
                <a:ln>
                  <a:noFill/>
                </a:ln>
                <a:solidFill>
                  <a:prstClr val="black"/>
                </a:solidFill>
                <a:effectLst/>
                <a:uLnTx/>
                <a:uFillTx/>
              </a:rPr>
              <a:t>Cette série s'adresse aux élèves intéressés par la réalité du fonctionnement des organisations, les relations au travail, les nouveaux usages du numérique, le marketing, la recherche et la mesure de la performance, l'analyse des décisions et l'impact des stratégies d'entreprise.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7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700" b="0" i="0" u="none" strike="noStrike" kern="0" cap="none" spc="0" normalizeH="0" baseline="0" noProof="0" dirty="0" smtClean="0">
                <a:ln>
                  <a:noFill/>
                </a:ln>
                <a:solidFill>
                  <a:prstClr val="black"/>
                </a:solidFill>
                <a:effectLst/>
                <a:uLnTx/>
                <a:uFillTx/>
              </a:rPr>
              <a:t>Cette série aborde les grandes questions de la gestion des organisations, par exemple : le rôle du facteur humain, les différentes approches de la valeur, l’information et la communication bases de l’intelligence collective, etc.</a:t>
            </a:r>
          </a:p>
        </p:txBody>
      </p:sp>
    </p:spTree>
    <p:extLst>
      <p:ext uri="{BB962C8B-B14F-4D97-AF65-F5344CB8AC3E}">
        <p14:creationId xmlns:p14="http://schemas.microsoft.com/office/powerpoint/2010/main" val="3717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STMG</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2" name="Rectangle 4"/>
          <p:cNvSpPr>
            <a:spLocks noChangeArrowheads="1"/>
          </p:cNvSpPr>
          <p:nvPr/>
        </p:nvSpPr>
        <p:spPr bwMode="auto">
          <a:xfrm>
            <a:off x="165589" y="1196752"/>
            <a:ext cx="888930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376092"/>
                </a:solidFill>
                <a:effectLst/>
                <a:uLnTx/>
                <a:uFillTx/>
                <a:latin typeface="Calibri" pitchFamily="34" charset="0"/>
              </a:rPr>
              <a:t>En </a:t>
            </a:r>
            <a:r>
              <a:rPr kumimoji="0" lang="fr-FR" altLang="fr-FR" sz="1600" b="0" i="0" u="none" strike="noStrike" kern="0" cap="none" spc="0" normalizeH="0" baseline="0" noProof="0" dirty="0">
                <a:ln>
                  <a:noFill/>
                </a:ln>
                <a:solidFill>
                  <a:srgbClr val="376092"/>
                </a:solidFill>
                <a:effectLst/>
                <a:uLnTx/>
                <a:uFillTx/>
                <a:latin typeface="Calibri" pitchFamily="34" charset="0"/>
              </a:rPr>
              <a:t>fonction de la spécialité :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comptabilité, management des unités commerciales, négociation relation client, </a:t>
            </a:r>
            <a:r>
              <a:rPr kumimoji="0" lang="fr-FR" altLang="fr-FR" sz="1600" b="0" i="0" u="none" strike="noStrike" kern="0" cap="none" spc="0" normalizeH="0" baseline="0" noProof="0" dirty="0">
                <a:ln>
                  <a:noFill/>
                </a:ln>
                <a:solidFill>
                  <a:srgbClr val="376092"/>
                </a:solidFill>
                <a:effectLst/>
                <a:uLnTx/>
                <a:uFillTx/>
                <a:latin typeface="Calibri" pitchFamily="34" charset="0"/>
              </a:rPr>
              <a:t>assistant de gestion de PME-PMI, communication, assurance, banque, transport,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tourisme, gestion des entreprises et des administrations, carrières juridiques, techniques de commercialisation, métiers du multimédia et de l’internet…</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Poursuite d’études possible en école </a:t>
            </a: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de commerce, </a:t>
            </a:r>
            <a:r>
              <a:rPr kumimoji="0" lang="fr-FR" alt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notamment via une classe prépa ATS en 1 an.</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a:ln>
                  <a:noFill/>
                </a:ln>
                <a:solidFill>
                  <a:srgbClr val="4F81BD"/>
                </a:solidFill>
                <a:effectLst/>
                <a:uLnTx/>
                <a:uFillTx/>
                <a:latin typeface="Calibri" pitchFamily="34" charset="0"/>
              </a:rPr>
              <a:t/>
            </a:r>
            <a:br>
              <a:rPr kumimoji="0" lang="fr-FR" altLang="fr-FR" sz="1600" b="0" i="0" u="none" strike="noStrike" kern="0" cap="none" spc="0" normalizeH="0" baseline="0" noProof="0" dirty="0">
                <a:ln>
                  <a:noFill/>
                </a:ln>
                <a:solidFill>
                  <a:srgbClr val="4F81BD"/>
                </a:solidFill>
                <a:effectLst/>
                <a:uLnTx/>
                <a:uFillTx/>
                <a:latin typeface="Calibri" pitchFamily="34" charset="0"/>
              </a:rPr>
            </a:b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3" name="Rectangle 4"/>
          <p:cNvSpPr>
            <a:spLocks noChangeArrowheads="1"/>
          </p:cNvSpPr>
          <p:nvPr/>
        </p:nvSpPr>
        <p:spPr bwMode="auto">
          <a:xfrm>
            <a:off x="179512" y="3501008"/>
            <a:ext cx="51125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Filière </a:t>
            </a:r>
            <a:r>
              <a:rPr kumimoji="0" lang="fr-FR" altLang="fr-FR" sz="1600" b="1" i="0" u="none" strike="noStrike" kern="0" cap="none" spc="0" normalizeH="0" baseline="0" noProof="0" dirty="0">
                <a:ln>
                  <a:noFill/>
                </a:ln>
                <a:solidFill>
                  <a:prstClr val="black"/>
                </a:solidFill>
                <a:effectLst/>
                <a:uLnTx/>
                <a:uFillTx/>
                <a:latin typeface="Calibri" pitchFamily="34" charset="0"/>
              </a:rPr>
              <a:t>comptable </a:t>
            </a:r>
            <a:r>
              <a:rPr kumimoji="0" lang="fr-FR" altLang="fr-FR" sz="1600" b="0" i="0" u="none" strike="noStrike" kern="0" cap="none" spc="0" normalizeH="0" baseline="0" noProof="0" dirty="0">
                <a:ln>
                  <a:noFill/>
                </a:ln>
                <a:solidFill>
                  <a:srgbClr val="376092"/>
                </a:solidFill>
                <a:effectLst/>
                <a:uLnTx/>
                <a:uFillTx/>
                <a:latin typeface="Calibri" pitchFamily="34" charset="0"/>
              </a:rPr>
              <a:t>DCG, DSCG</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4" name="ZoneTexte 13"/>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5" name="Graphique 14"/>
          <p:cNvGraphicFramePr>
            <a:graphicFrameLocks/>
          </p:cNvGraphicFramePr>
          <p:nvPr>
            <p:extLst>
              <p:ext uri="{D42A27DB-BD31-4B8C-83A1-F6EECF244321}">
                <p14:modId xmlns:p14="http://schemas.microsoft.com/office/powerpoint/2010/main" val="3237524459"/>
              </p:ext>
            </p:extLst>
          </p:nvPr>
        </p:nvGraphicFramePr>
        <p:xfrm>
          <a:off x="3995936" y="3429000"/>
          <a:ext cx="619268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4"/>
          <p:cNvSpPr>
            <a:spLocks noChangeArrowheads="1"/>
          </p:cNvSpPr>
          <p:nvPr/>
        </p:nvSpPr>
        <p:spPr bwMode="auto">
          <a:xfrm>
            <a:off x="179512" y="3861048"/>
            <a:ext cx="511256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universitaires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générales</a:t>
            </a:r>
            <a:r>
              <a:rPr kumimoji="0" lang="fr-FR" altLang="fr-FR" sz="1600" b="0" i="0" u="none" strike="noStrike" kern="0" cap="none" spc="0" normalizeH="0" baseline="0" noProof="0" dirty="0">
                <a:ln>
                  <a:noFill/>
                </a:ln>
                <a:solidFill>
                  <a:prstClr val="black"/>
                </a:solidFill>
                <a:effectLst/>
                <a:uLnTx/>
                <a:uFillTx/>
                <a:latin typeface="Calibri" pitchFamily="34" charset="0"/>
              </a:rPr>
              <a:t/>
            </a:r>
            <a:br>
              <a:rPr kumimoji="0" lang="fr-FR" altLang="fr-FR" sz="1600" b="0"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a:ln>
                  <a:noFill/>
                </a:ln>
                <a:solidFill>
                  <a:prstClr val="black"/>
                </a:solidFill>
                <a:effectLst/>
                <a:uLnTx/>
                <a:uFillTx/>
                <a:latin typeface="Calibri" pitchFamily="34" charset="0"/>
              </a:rPr>
              <a:t>(1ère année licence)</a:t>
            </a:r>
            <a:r>
              <a:rPr kumimoji="0" lang="fr-FR" altLang="fr-FR" sz="1600" b="0" i="0" u="none" strike="noStrike" kern="0" cap="none" spc="0" normalizeH="0" baseline="0" noProof="0" dirty="0">
                <a:ln>
                  <a:noFill/>
                </a:ln>
                <a:solidFill>
                  <a:srgbClr val="4F81BD"/>
                </a:solidFill>
                <a:effectLst/>
                <a:uLnTx/>
                <a:uFillTx/>
                <a:latin typeface="Calibri" pitchFamily="34" charset="0"/>
              </a:rPr>
              <a:t> </a:t>
            </a:r>
            <a:r>
              <a:rPr kumimoji="0" lang="fr-FR" altLang="fr-FR" sz="1600" b="0" i="0" u="none" strike="noStrike" kern="0" cap="none" spc="0" normalizeH="0" baseline="0" noProof="0" dirty="0">
                <a:ln>
                  <a:noFill/>
                </a:ln>
                <a:solidFill>
                  <a:srgbClr val="376092"/>
                </a:solidFill>
                <a:effectLst/>
                <a:uLnTx/>
                <a:uFillTx/>
                <a:latin typeface="Calibri" pitchFamily="34" charset="0"/>
              </a:rPr>
              <a:t>administration économique et sociale, droit, communication, etc</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a:t>
            </a:r>
            <a:endParaRPr kumimoji="0" lang="fr-FR" altLang="fr-FR" sz="1600" b="0" i="0" u="none" strike="noStrike" kern="0" cap="none" spc="0" normalizeH="0" baseline="0" noProof="0" dirty="0">
              <a:ln>
                <a:noFill/>
              </a:ln>
              <a:solidFill>
                <a:srgbClr val="376092"/>
              </a:solidFill>
              <a:effectLst/>
              <a:uLnTx/>
              <a:uFillTx/>
              <a:latin typeface="Calibri" pitchFamily="34" charset="0"/>
            </a:endParaRPr>
          </a:p>
        </p:txBody>
      </p:sp>
      <p:sp>
        <p:nvSpPr>
          <p:cNvPr id="17" name="Rectangle 4"/>
          <p:cNvSpPr>
            <a:spLocks noChangeArrowheads="1"/>
          </p:cNvSpPr>
          <p:nvPr/>
        </p:nvSpPr>
        <p:spPr bwMode="auto">
          <a:xfrm>
            <a:off x="227675" y="4707210"/>
            <a:ext cx="5112568" cy="7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Autres formations</a:t>
            </a:r>
            <a:r>
              <a:rPr kumimoji="0" lang="fr-FR" altLang="fr-FR" sz="1600" b="0" i="0" u="none" strike="noStrike" kern="0" cap="none" spc="0" normalizeH="0" baseline="0" noProof="0" dirty="0" smtClean="0">
                <a:ln>
                  <a:noFill/>
                </a:ln>
                <a:solidFill>
                  <a:prstClr val="black"/>
                </a:solidFill>
                <a:effectLst/>
                <a:uLnTx/>
                <a:uFillTx/>
                <a:latin typeface="Calibri" pitchFamily="34" charset="0"/>
              </a:rPr>
              <a:t> </a:t>
            </a: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rPr>
              <a:t>écoles de commerce, écoles spécialisées du domaine du tourisme, de la communication…</a:t>
            </a:r>
          </a:p>
        </p:txBody>
      </p:sp>
      <p:sp>
        <p:nvSpPr>
          <p:cNvPr id="18" name="Rectangle 4"/>
          <p:cNvSpPr>
            <a:spLocks noChangeArrowheads="1"/>
          </p:cNvSpPr>
          <p:nvPr/>
        </p:nvSpPr>
        <p:spPr bwMode="auto">
          <a:xfrm>
            <a:off x="227675" y="5589240"/>
            <a:ext cx="511256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Préparations aux grandes écoles</a:t>
            </a:r>
            <a:br>
              <a:rPr kumimoji="0" lang="fr-FR" altLang="fr-FR" sz="1600" b="1" i="0" u="none" strike="noStrike" kern="0" cap="none" spc="0" normalizeH="0" baseline="0" noProof="0" dirty="0" smtClean="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376092"/>
                </a:solidFill>
                <a:effectLst/>
                <a:uLnTx/>
                <a:uFillTx/>
                <a:latin typeface="Calibri" pitchFamily="34" charset="0"/>
              </a:rPr>
              <a:t>CPGE</a:t>
            </a:r>
            <a:r>
              <a:rPr kumimoji="0" lang="fr-FR" altLang="fr-FR" sz="1600" b="0" i="0" u="none" strike="noStrike" kern="0" cap="none" spc="0" normalizeH="0" baseline="0" noProof="0" dirty="0" smtClean="0">
                <a:ln>
                  <a:noFill/>
                </a:ln>
                <a:solidFill>
                  <a:prstClr val="black"/>
                </a:solidFill>
                <a:effectLst/>
                <a:uLnTx/>
                <a:uFillTx/>
                <a:latin typeface="Calibri" pitchFamily="34" charset="0"/>
              </a:rPr>
              <a:t>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économique et commerciale, voie technologique (ECT)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23058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advAuto="0"/>
      <p:bldP spid="13" grpId="0"/>
      <p:bldP spid="14" grpId="0"/>
      <p:bldGraphic spid="15" grpId="0">
        <p:bldAsOne/>
      </p:bldGraphic>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7505" y="1008807"/>
            <a:ext cx="888407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400" b="1" dirty="0">
                <a:solidFill>
                  <a:srgbClr val="C00000"/>
                </a:solidFill>
              </a:rPr>
              <a:t>Faire le bon choix d’orientation suppose que l’on ait vraiment réfléchi sur soi et que l’on se soit bien informé…</a:t>
            </a:r>
          </a:p>
        </p:txBody>
      </p:sp>
      <p:sp>
        <p:nvSpPr>
          <p:cNvPr id="7" name="AutoShape 7"/>
          <p:cNvSpPr>
            <a:spLocks noChangeArrowheads="1"/>
          </p:cNvSpPr>
          <p:nvPr/>
        </p:nvSpPr>
        <p:spPr bwMode="auto">
          <a:xfrm rot="-5400000">
            <a:off x="1568994" y="4419649"/>
            <a:ext cx="863600" cy="287338"/>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8" name="AutoShape 7"/>
          <p:cNvSpPr>
            <a:spLocks noChangeArrowheads="1"/>
          </p:cNvSpPr>
          <p:nvPr/>
        </p:nvSpPr>
        <p:spPr bwMode="auto">
          <a:xfrm rot="1913919">
            <a:off x="776038" y="3079006"/>
            <a:ext cx="863600" cy="287337"/>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9" name="AutoShape 8"/>
          <p:cNvSpPr>
            <a:spLocks noChangeArrowheads="1"/>
          </p:cNvSpPr>
          <p:nvPr/>
        </p:nvSpPr>
        <p:spPr bwMode="auto">
          <a:xfrm rot="9119931">
            <a:off x="2438150" y="3071068"/>
            <a:ext cx="863600" cy="287338"/>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0" name="AutoShape 10"/>
          <p:cNvSpPr>
            <a:spLocks noChangeArrowheads="1"/>
          </p:cNvSpPr>
          <p:nvPr/>
        </p:nvSpPr>
        <p:spPr bwMode="auto">
          <a:xfrm rot="9037089">
            <a:off x="6932363" y="3628174"/>
            <a:ext cx="863600" cy="288925"/>
          </a:xfrm>
          <a:prstGeom prst="leftArrow">
            <a:avLst>
              <a:gd name="adj1" fmla="val 50000"/>
              <a:gd name="adj2" fmla="val 74725"/>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1" name="AutoShape 11"/>
          <p:cNvSpPr>
            <a:spLocks noChangeArrowheads="1"/>
          </p:cNvSpPr>
          <p:nvPr/>
        </p:nvSpPr>
        <p:spPr bwMode="auto">
          <a:xfrm rot="1752332">
            <a:off x="5382963" y="3628174"/>
            <a:ext cx="863600" cy="285750"/>
          </a:xfrm>
          <a:prstGeom prst="leftArrow">
            <a:avLst>
              <a:gd name="adj1" fmla="val 50000"/>
              <a:gd name="adj2" fmla="val 75556"/>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2" name="AutoShape 12"/>
          <p:cNvSpPr>
            <a:spLocks noChangeArrowheads="1"/>
          </p:cNvSpPr>
          <p:nvPr/>
        </p:nvSpPr>
        <p:spPr bwMode="auto">
          <a:xfrm rot="-5400000">
            <a:off x="6174332" y="4897380"/>
            <a:ext cx="863600" cy="287337"/>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3" name="Text Box 13"/>
          <p:cNvSpPr txBox="1">
            <a:spLocks noChangeArrowheads="1"/>
          </p:cNvSpPr>
          <p:nvPr/>
        </p:nvSpPr>
        <p:spPr bwMode="auto">
          <a:xfrm>
            <a:off x="274388" y="4933206"/>
            <a:ext cx="34321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smtClean="0">
                <a:solidFill>
                  <a:srgbClr val="404040"/>
                </a:solidFill>
                <a:latin typeface="Calibri" pitchFamily="34" charset="0"/>
                <a:cs typeface="Arial" charset="0"/>
              </a:rPr>
              <a:t>Ses qualités</a:t>
            </a:r>
            <a:r>
              <a:rPr lang="fr-FR" b="1" dirty="0" smtClean="0">
                <a:solidFill>
                  <a:schemeClr val="tx1">
                    <a:lumMod val="85000"/>
                    <a:lumOff val="15000"/>
                  </a:schemeClr>
                </a:solidFill>
                <a:latin typeface="Calibri" pitchFamily="34" charset="0"/>
                <a:cs typeface="Arial" charset="0"/>
              </a:rPr>
              <a:t/>
            </a:r>
            <a:br>
              <a:rPr lang="fr-FR" b="1" dirty="0" smtClean="0">
                <a:solidFill>
                  <a:schemeClr val="tx1">
                    <a:lumMod val="85000"/>
                    <a:lumOff val="15000"/>
                  </a:schemeClr>
                </a:solidFill>
                <a:latin typeface="Calibri" pitchFamily="34" charset="0"/>
                <a:cs typeface="Arial" charset="0"/>
              </a:rPr>
            </a:br>
            <a:r>
              <a:rPr lang="fr-FR" sz="1400" dirty="0" smtClean="0">
                <a:solidFill>
                  <a:srgbClr val="404040"/>
                </a:solidFill>
                <a:latin typeface="Calibri" pitchFamily="34" charset="0"/>
                <a:cs typeface="Arial" charset="0"/>
              </a:rPr>
              <a:t>(en cours et en dehors</a:t>
            </a:r>
            <a:br>
              <a:rPr lang="fr-FR" sz="1400" dirty="0" smtClean="0">
                <a:solidFill>
                  <a:srgbClr val="404040"/>
                </a:solidFill>
                <a:latin typeface="Calibri" pitchFamily="34" charset="0"/>
                <a:cs typeface="Arial" charset="0"/>
              </a:rPr>
            </a:br>
            <a:r>
              <a:rPr lang="fr-FR" sz="1400" dirty="0" smtClean="0">
                <a:solidFill>
                  <a:srgbClr val="404040"/>
                </a:solidFill>
                <a:latin typeface="Calibri" pitchFamily="34" charset="0"/>
                <a:cs typeface="Arial" charset="0"/>
              </a:rPr>
              <a:t> du contexte scolaire)</a:t>
            </a:r>
          </a:p>
        </p:txBody>
      </p:sp>
      <p:sp>
        <p:nvSpPr>
          <p:cNvPr id="14" name="Text Box 14"/>
          <p:cNvSpPr txBox="1">
            <a:spLocks noChangeArrowheads="1"/>
          </p:cNvSpPr>
          <p:nvPr/>
        </p:nvSpPr>
        <p:spPr bwMode="auto">
          <a:xfrm>
            <a:off x="2144463" y="2132856"/>
            <a:ext cx="21891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rgbClr val="404040"/>
                </a:solidFill>
              </a:rPr>
              <a:t>Ses compétences</a:t>
            </a:r>
            <a:r>
              <a:rPr lang="fr-FR" altLang="fr-FR" sz="1800">
                <a:solidFill>
                  <a:srgbClr val="404040"/>
                </a:solidFill>
              </a:rPr>
              <a:t>  </a:t>
            </a:r>
            <a:r>
              <a:rPr lang="fr-FR" altLang="fr-FR" sz="1800" b="1">
                <a:solidFill>
                  <a:srgbClr val="404040"/>
                </a:solidFill>
              </a:rPr>
              <a:t/>
            </a:r>
            <a:br>
              <a:rPr lang="fr-FR" altLang="fr-FR" sz="1800" b="1">
                <a:solidFill>
                  <a:srgbClr val="404040"/>
                </a:solidFill>
              </a:rPr>
            </a:br>
            <a:r>
              <a:rPr lang="fr-FR" altLang="fr-FR" sz="1400">
                <a:solidFill>
                  <a:srgbClr val="404040"/>
                </a:solidFill>
              </a:rPr>
              <a:t>(scolaires et</a:t>
            </a:r>
            <a:br>
              <a:rPr lang="fr-FR" altLang="fr-FR" sz="1400">
                <a:solidFill>
                  <a:srgbClr val="404040"/>
                </a:solidFill>
              </a:rPr>
            </a:br>
            <a:r>
              <a:rPr lang="fr-FR" altLang="fr-FR" sz="1400">
                <a:solidFill>
                  <a:srgbClr val="404040"/>
                </a:solidFill>
              </a:rPr>
              <a:t> extra-scolaires)</a:t>
            </a:r>
          </a:p>
        </p:txBody>
      </p:sp>
      <p:sp>
        <p:nvSpPr>
          <p:cNvPr id="16" name="Text Box 16"/>
          <p:cNvSpPr txBox="1">
            <a:spLocks noChangeArrowheads="1"/>
          </p:cNvSpPr>
          <p:nvPr/>
        </p:nvSpPr>
        <p:spPr bwMode="auto">
          <a:xfrm>
            <a:off x="6494436" y="2234574"/>
            <a:ext cx="24971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dirty="0" smtClean="0">
                <a:solidFill>
                  <a:srgbClr val="404040"/>
                </a:solidFill>
              </a:rPr>
              <a:t>Exigences et prérequis pour la poursuite dans l’enseignement supérieur</a:t>
            </a:r>
            <a:endParaRPr lang="fr-FR" altLang="fr-FR" sz="1800" b="1" dirty="0">
              <a:solidFill>
                <a:srgbClr val="404040"/>
              </a:solidFill>
            </a:endParaRPr>
          </a:p>
        </p:txBody>
      </p:sp>
      <p:sp>
        <p:nvSpPr>
          <p:cNvPr id="17" name="Line 17"/>
          <p:cNvSpPr>
            <a:spLocks noChangeShapeType="1"/>
          </p:cNvSpPr>
          <p:nvPr/>
        </p:nvSpPr>
        <p:spPr bwMode="auto">
          <a:xfrm>
            <a:off x="4365375" y="2339231"/>
            <a:ext cx="0" cy="3311525"/>
          </a:xfrm>
          <a:prstGeom prst="line">
            <a:avLst/>
          </a:prstGeom>
          <a:noFill/>
          <a:ln w="127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Text Box 18"/>
          <p:cNvSpPr txBox="1">
            <a:spLocks noChangeArrowheads="1"/>
          </p:cNvSpPr>
          <p:nvPr/>
        </p:nvSpPr>
        <p:spPr bwMode="auto">
          <a:xfrm>
            <a:off x="4406204" y="2210767"/>
            <a:ext cx="20637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dirty="0">
                <a:solidFill>
                  <a:srgbClr val="404040"/>
                </a:solidFill>
              </a:rPr>
              <a:t>Nature et contenu des différentes disciplines de spécialité</a:t>
            </a:r>
          </a:p>
        </p:txBody>
      </p:sp>
      <p:sp>
        <p:nvSpPr>
          <p:cNvPr id="20" name="Text Box 19"/>
          <p:cNvSpPr txBox="1">
            <a:spLocks noChangeArrowheads="1"/>
          </p:cNvSpPr>
          <p:nvPr/>
        </p:nvSpPr>
        <p:spPr bwMode="auto">
          <a:xfrm>
            <a:off x="4622228" y="5487731"/>
            <a:ext cx="3984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smtClean="0">
                <a:solidFill>
                  <a:srgbClr val="404040"/>
                </a:solidFill>
                <a:latin typeface="Calibri" panose="020F0502020204030204" pitchFamily="34" charset="0"/>
                <a:cs typeface="Arial" charset="0"/>
              </a:rPr>
              <a:t>Exigences </a:t>
            </a:r>
            <a:br>
              <a:rPr lang="fr-FR" b="1" dirty="0" smtClean="0">
                <a:solidFill>
                  <a:srgbClr val="404040"/>
                </a:solidFill>
                <a:latin typeface="Calibri" panose="020F0502020204030204" pitchFamily="34" charset="0"/>
                <a:cs typeface="Arial" charset="0"/>
              </a:rPr>
            </a:br>
            <a:r>
              <a:rPr lang="fr-FR" b="1" dirty="0" smtClean="0">
                <a:solidFill>
                  <a:srgbClr val="404040"/>
                </a:solidFill>
                <a:latin typeface="Calibri" panose="020F0502020204030204" pitchFamily="34" charset="0"/>
                <a:cs typeface="Arial" charset="0"/>
              </a:rPr>
              <a:t>en termes d’intérêts, </a:t>
            </a:r>
            <a:br>
              <a:rPr lang="fr-FR" b="1" dirty="0" smtClean="0">
                <a:solidFill>
                  <a:srgbClr val="404040"/>
                </a:solidFill>
                <a:latin typeface="Calibri" panose="020F0502020204030204" pitchFamily="34" charset="0"/>
                <a:cs typeface="Arial" charset="0"/>
              </a:rPr>
            </a:br>
            <a:r>
              <a:rPr lang="fr-FR" b="1" dirty="0" smtClean="0">
                <a:solidFill>
                  <a:srgbClr val="404040"/>
                </a:solidFill>
                <a:latin typeface="Calibri" panose="020F0502020204030204" pitchFamily="34" charset="0"/>
                <a:cs typeface="Arial" charset="0"/>
              </a:rPr>
              <a:t>d’aptitudes et de qualités personnelles</a:t>
            </a:r>
          </a:p>
        </p:txBody>
      </p:sp>
      <p:sp>
        <p:nvSpPr>
          <p:cNvPr id="21" name="Oval 3"/>
          <p:cNvSpPr>
            <a:spLocks noChangeArrowheads="1"/>
          </p:cNvSpPr>
          <p:nvPr/>
        </p:nvSpPr>
        <p:spPr bwMode="auto">
          <a:xfrm>
            <a:off x="1208384" y="2906959"/>
            <a:ext cx="1584325" cy="1512888"/>
          </a:xfrm>
          <a:prstGeom prst="ellipse">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fr-FR">
              <a:solidFill>
                <a:srgbClr val="990000"/>
              </a:solidFill>
              <a:cs typeface="Arial" charset="0"/>
            </a:endParaRPr>
          </a:p>
        </p:txBody>
      </p:sp>
      <p:sp>
        <p:nvSpPr>
          <p:cNvPr id="22" name="Text Box 4"/>
          <p:cNvSpPr txBox="1">
            <a:spLocks noChangeArrowheads="1"/>
          </p:cNvSpPr>
          <p:nvPr/>
        </p:nvSpPr>
        <p:spPr bwMode="auto">
          <a:xfrm>
            <a:off x="1207838" y="3348881"/>
            <a:ext cx="1584325" cy="646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chemeClr val="bg1"/>
                </a:solidFill>
              </a:rPr>
              <a:t>Réflexion </a:t>
            </a:r>
            <a:br>
              <a:rPr lang="fr-FR" altLang="fr-FR" sz="1800" b="1">
                <a:solidFill>
                  <a:schemeClr val="bg1"/>
                </a:solidFill>
              </a:rPr>
            </a:br>
            <a:r>
              <a:rPr lang="fr-FR" altLang="fr-FR" sz="1800" b="1">
                <a:solidFill>
                  <a:schemeClr val="bg1"/>
                </a:solidFill>
              </a:rPr>
              <a:t>sur soi</a:t>
            </a:r>
          </a:p>
        </p:txBody>
      </p:sp>
      <p:sp>
        <p:nvSpPr>
          <p:cNvPr id="23" name="Oval 5"/>
          <p:cNvSpPr>
            <a:spLocks noChangeArrowheads="1"/>
          </p:cNvSpPr>
          <p:nvPr/>
        </p:nvSpPr>
        <p:spPr bwMode="auto">
          <a:xfrm>
            <a:off x="5815203" y="3457031"/>
            <a:ext cx="1560050" cy="1512888"/>
          </a:xfrm>
          <a:prstGeom prst="ellipse">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fr-FR">
              <a:solidFill>
                <a:srgbClr val="990000"/>
              </a:solidFill>
              <a:cs typeface="Arial" charset="0"/>
            </a:endParaRPr>
          </a:p>
        </p:txBody>
      </p:sp>
      <p:sp>
        <p:nvSpPr>
          <p:cNvPr id="24" name="Text Box 6"/>
          <p:cNvSpPr txBox="1">
            <a:spLocks noChangeArrowheads="1"/>
          </p:cNvSpPr>
          <p:nvPr/>
        </p:nvSpPr>
        <p:spPr bwMode="auto">
          <a:xfrm>
            <a:off x="5832225" y="4044099"/>
            <a:ext cx="1549400" cy="3381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600" b="1">
                <a:solidFill>
                  <a:schemeClr val="bg1"/>
                </a:solidFill>
              </a:rPr>
              <a:t>Information</a:t>
            </a:r>
          </a:p>
        </p:txBody>
      </p:sp>
      <p:sp>
        <p:nvSpPr>
          <p:cNvPr id="25" name="Text Box 14"/>
          <p:cNvSpPr txBox="1">
            <a:spLocks noChangeArrowheads="1"/>
          </p:cNvSpPr>
          <p:nvPr/>
        </p:nvSpPr>
        <p:spPr bwMode="auto">
          <a:xfrm>
            <a:off x="-224088" y="2132856"/>
            <a:ext cx="221456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rgbClr val="404040"/>
                </a:solidFill>
              </a:rPr>
              <a:t>Ses intérêts</a:t>
            </a:r>
            <a:br>
              <a:rPr lang="fr-FR" altLang="fr-FR" sz="1800" b="1">
                <a:solidFill>
                  <a:srgbClr val="404040"/>
                </a:solidFill>
              </a:rPr>
            </a:br>
            <a:r>
              <a:rPr lang="fr-FR" altLang="fr-FR" sz="1400">
                <a:solidFill>
                  <a:srgbClr val="404040"/>
                </a:solidFill>
              </a:rPr>
              <a:t>(scolaires et </a:t>
            </a:r>
            <a:br>
              <a:rPr lang="fr-FR" altLang="fr-FR" sz="1400">
                <a:solidFill>
                  <a:srgbClr val="404040"/>
                </a:solidFill>
              </a:rPr>
            </a:br>
            <a:r>
              <a:rPr lang="fr-FR" altLang="fr-FR" sz="1400">
                <a:solidFill>
                  <a:srgbClr val="404040"/>
                </a:solidFill>
              </a:rPr>
              <a:t>extra-scolaires)</a:t>
            </a:r>
          </a:p>
        </p:txBody>
      </p:sp>
    </p:spTree>
    <p:extLst>
      <p:ext uri="{BB962C8B-B14F-4D97-AF65-F5344CB8AC3E}">
        <p14:creationId xmlns:p14="http://schemas.microsoft.com/office/powerpoint/2010/main" val="34940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ppt_w</p:attrName>
                                        </p:attrNameLst>
                                      </p:cBhvr>
                                      <p:tavLst>
                                        <p:tav tm="0">
                                          <p:val>
                                            <p:fltVal val="0"/>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animEffect transition="in" filter="fade">
                                      <p:cBhvr>
                                        <p:cTn id="98" dur="500"/>
                                        <p:tgtEl>
                                          <p:spTgt spid="12"/>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Effect transition="in" filter="fade">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6" grpId="0"/>
      <p:bldP spid="17" grpId="0" animBg="1"/>
      <p:bldP spid="18" grpId="0"/>
      <p:bldP spid="20" grpId="0"/>
      <p:bldP spid="22"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STI2D</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7" name="Tableau 6"/>
          <p:cNvGraphicFramePr>
            <a:graphicFrameLocks noGrp="1"/>
          </p:cNvGraphicFramePr>
          <p:nvPr>
            <p:extLst>
              <p:ext uri="{D42A27DB-BD31-4B8C-83A1-F6EECF244321}">
                <p14:modId xmlns:p14="http://schemas.microsoft.com/office/powerpoint/2010/main" val="3280956990"/>
              </p:ext>
            </p:extLst>
          </p:nvPr>
        </p:nvGraphicFramePr>
        <p:xfrm>
          <a:off x="308811" y="3676352"/>
          <a:ext cx="8511661" cy="2921000"/>
        </p:xfrm>
        <a:graphic>
          <a:graphicData uri="http://schemas.openxmlformats.org/drawingml/2006/table">
            <a:tbl>
              <a:tblPr firstRow="1" bandRow="1"/>
              <a:tblGrid>
                <a:gridCol w="548732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 de spécialité</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Innovation technologique</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3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Ingénierie</a:t>
                      </a:r>
                      <a:r>
                        <a:rPr lang="fr-FR" sz="1800" baseline="0" dirty="0" smtClean="0"/>
                        <a:t> et développement durable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9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buFontTx/>
                        <a:buChar char="-"/>
                      </a:pPr>
                      <a:r>
                        <a:rPr lang="fr-FR" sz="1600" dirty="0" smtClean="0"/>
                        <a:t>Architecture</a:t>
                      </a:r>
                      <a:r>
                        <a:rPr lang="fr-FR" sz="1600" baseline="0" dirty="0" smtClean="0"/>
                        <a:t> et construction</a:t>
                      </a:r>
                      <a:r>
                        <a:rPr lang="fr-FR" sz="1600" dirty="0" smtClean="0"/>
                        <a:t>                                      ou</a:t>
                      </a:r>
                    </a:p>
                    <a:p>
                      <a:pPr marL="342900" indent="-342900">
                        <a:buFontTx/>
                        <a:buChar char="-"/>
                      </a:pPr>
                      <a:r>
                        <a:rPr lang="fr-FR" sz="1600" baseline="0" dirty="0" smtClean="0"/>
                        <a:t>Énergie et environnement                                         ou</a:t>
                      </a:r>
                    </a:p>
                    <a:p>
                      <a:pPr marL="342900" indent="-342900">
                        <a:buFontTx/>
                        <a:buChar char="-"/>
                      </a:pPr>
                      <a:r>
                        <a:rPr lang="fr-FR" sz="1600" baseline="0" dirty="0" smtClean="0"/>
                        <a:t>Innovation technologique et </a:t>
                      </a:r>
                      <a:r>
                        <a:rPr lang="fr-FR" sz="1600" baseline="0" dirty="0" err="1" smtClean="0"/>
                        <a:t>éco-conception</a:t>
                      </a:r>
                      <a:r>
                        <a:rPr lang="fr-FR" sz="1600" baseline="0" dirty="0" smtClean="0"/>
                        <a:t>         ou</a:t>
                      </a:r>
                    </a:p>
                    <a:p>
                      <a:pPr marL="342900" indent="-342900">
                        <a:buFontTx/>
                        <a:buChar char="-"/>
                      </a:pPr>
                      <a:r>
                        <a:rPr lang="fr-FR" sz="1600" baseline="0" dirty="0" smtClean="0"/>
                        <a:t>Systèmes d’information et numérique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12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Physique-Chimie</a:t>
                      </a:r>
                      <a:r>
                        <a:rPr lang="fr-FR" sz="1800" baseline="0" dirty="0" smtClean="0"/>
                        <a:t> et Mathématiques</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6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6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164795" y="1541691"/>
            <a:ext cx="8655677" cy="2031325"/>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Pour celles et ceux qui s’intéressent à l'industrie, à l’innovation technologique et à la transition énergétique, et qui souhaitent suivre une formation technologique polyvalente en vue d’une poursuite d’études.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La série STI2D permet d'acquérir des </a:t>
            </a:r>
            <a:r>
              <a:rPr kumimoji="0" lang="fr-FR" sz="1800" b="1" i="0" u="none" strike="noStrike" kern="0" cap="none" spc="0" normalizeH="0" baseline="0" noProof="0" dirty="0" smtClean="0">
                <a:ln>
                  <a:noFill/>
                </a:ln>
                <a:solidFill>
                  <a:prstClr val="black"/>
                </a:solidFill>
                <a:effectLst/>
                <a:uLnTx/>
                <a:uFillTx/>
              </a:rPr>
              <a:t>compétences technologiques</a:t>
            </a:r>
            <a:r>
              <a:rPr kumimoji="0" lang="fr-FR" sz="1800" b="0" i="0" u="none" strike="noStrike" kern="0" cap="none" spc="0" normalizeH="0" baseline="0" noProof="0" dirty="0" smtClean="0">
                <a:ln>
                  <a:noFill/>
                </a:ln>
                <a:solidFill>
                  <a:prstClr val="black"/>
                </a:solidFill>
                <a:effectLst/>
                <a:uLnTx/>
                <a:uFillTx/>
              </a:rPr>
              <a:t> transversales à tous les domaines industriels, ainsi que des compétences approfondies dans un champ de spécialité.</a:t>
            </a:r>
          </a:p>
        </p:txBody>
      </p:sp>
    </p:spTree>
    <p:extLst>
      <p:ext uri="{BB962C8B-B14F-4D97-AF65-F5344CB8AC3E}">
        <p14:creationId xmlns:p14="http://schemas.microsoft.com/office/powerpoint/2010/main" val="17374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STI2D</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Rectangle 4"/>
          <p:cNvSpPr>
            <a:spLocks noChangeArrowheads="1"/>
          </p:cNvSpPr>
          <p:nvPr/>
        </p:nvSpPr>
        <p:spPr bwMode="auto">
          <a:xfrm>
            <a:off x="165589" y="1196752"/>
            <a:ext cx="888930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Aéronautique, informatique, électrotechnique, conception des produits industriels, génie industriel et maintenance, mesures physiques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Poursuite d’études possible en école d’ingénieurs, notamment via une classe prépa ATS en 1 an.</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2" name="Rectangle 4"/>
          <p:cNvSpPr>
            <a:spLocks noChangeArrowheads="1"/>
          </p:cNvSpPr>
          <p:nvPr/>
        </p:nvSpPr>
        <p:spPr bwMode="auto">
          <a:xfrm>
            <a:off x="179512" y="3212976"/>
            <a:ext cx="460533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defRPr/>
            </a:pPr>
            <a:r>
              <a:rPr lang="fr-FR" sz="1600" b="1" dirty="0">
                <a:solidFill>
                  <a:prstClr val="black"/>
                </a:solidFill>
                <a:latin typeface="Calibri"/>
                <a:cs typeface="Arial" charset="0"/>
              </a:rPr>
              <a:t>Formations universitaires </a:t>
            </a:r>
            <a:r>
              <a:rPr lang="fr-FR" sz="1600" b="1" dirty="0" smtClean="0">
                <a:solidFill>
                  <a:prstClr val="black"/>
                </a:solidFill>
                <a:latin typeface="Calibri"/>
                <a:cs typeface="Arial" charset="0"/>
              </a:rPr>
              <a:t>générales</a:t>
            </a:r>
            <a:r>
              <a:rPr lang="fr-FR" sz="1600" dirty="0">
                <a:solidFill>
                  <a:prstClr val="black"/>
                </a:solidFill>
                <a:latin typeface="Calibri"/>
                <a:cs typeface="Arial" charset="0"/>
              </a:rPr>
              <a:t/>
            </a:r>
            <a:br>
              <a:rPr lang="fr-FR" sz="1600" dirty="0">
                <a:solidFill>
                  <a:prstClr val="black"/>
                </a:solidFill>
                <a:latin typeface="Calibri"/>
                <a:cs typeface="Arial" charset="0"/>
              </a:rPr>
            </a:br>
            <a:r>
              <a:rPr lang="fr-FR" sz="1600" dirty="0">
                <a:solidFill>
                  <a:prstClr val="black"/>
                </a:solidFill>
                <a:latin typeface="Calibri"/>
                <a:cs typeface="Arial" charset="0"/>
              </a:rPr>
              <a:t>(1</a:t>
            </a:r>
            <a:r>
              <a:rPr lang="fr-FR" sz="1600" baseline="30000" dirty="0">
                <a:solidFill>
                  <a:prstClr val="black"/>
                </a:solidFill>
                <a:latin typeface="Calibri"/>
                <a:cs typeface="Arial" charset="0"/>
              </a:rPr>
              <a:t>ère</a:t>
            </a:r>
            <a:r>
              <a:rPr lang="fr-FR" sz="1600" dirty="0">
                <a:solidFill>
                  <a:prstClr val="black"/>
                </a:solidFill>
                <a:latin typeface="Calibri"/>
                <a:cs typeface="Arial" charset="0"/>
              </a:rPr>
              <a:t> année licence) </a:t>
            </a:r>
            <a:r>
              <a:rPr lang="fr-FR" sz="1400" dirty="0">
                <a:solidFill>
                  <a:srgbClr val="4F81BD">
                    <a:lumMod val="75000"/>
                  </a:srgbClr>
                </a:solidFill>
                <a:latin typeface="Calibri"/>
                <a:cs typeface="Arial" charset="0"/>
              </a:rPr>
              <a:t>sciences et technologies pour l’Ingénieur (électronique, automatique, mécanique...) ou génie des procédés (matériaux</a:t>
            </a:r>
            <a:r>
              <a:rPr lang="fr-FR" sz="1400" dirty="0" smtClean="0">
                <a:solidFill>
                  <a:srgbClr val="4F81BD">
                    <a:lumMod val="75000"/>
                  </a:srgbClr>
                </a:solidFill>
                <a:latin typeface="Calibri"/>
                <a:cs typeface="Arial" charset="0"/>
              </a:rPr>
              <a:t>)</a:t>
            </a:r>
            <a:endParaRPr lang="fr-FR" sz="1400" dirty="0">
              <a:solidFill>
                <a:srgbClr val="4F81BD">
                  <a:lumMod val="75000"/>
                </a:srgbClr>
              </a:solidFill>
              <a:latin typeface="Calibri"/>
              <a:cs typeface="Arial" charset="0"/>
            </a:endParaRPr>
          </a:p>
        </p:txBody>
      </p:sp>
      <p:sp>
        <p:nvSpPr>
          <p:cNvPr id="13" name="ZoneTexte 12"/>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4" name="Graphique 13"/>
          <p:cNvGraphicFramePr>
            <a:graphicFrameLocks/>
          </p:cNvGraphicFramePr>
          <p:nvPr>
            <p:extLst>
              <p:ext uri="{D42A27DB-BD31-4B8C-83A1-F6EECF244321}">
                <p14:modId xmlns:p14="http://schemas.microsoft.com/office/powerpoint/2010/main" val="732542218"/>
              </p:ext>
            </p:extLst>
          </p:nvPr>
        </p:nvGraphicFramePr>
        <p:xfrm>
          <a:off x="4610241" y="3142134"/>
          <a:ext cx="4686300" cy="3887266"/>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4"/>
          <p:cNvSpPr>
            <a:spLocks noChangeArrowheads="1"/>
          </p:cNvSpPr>
          <p:nvPr/>
        </p:nvSpPr>
        <p:spPr bwMode="auto">
          <a:xfrm>
            <a:off x="179512" y="4221088"/>
            <a:ext cx="46053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sz="1600" b="1" i="0" u="none" strike="noStrike" kern="0" cap="none" spc="0" normalizeH="0" baseline="0" noProof="0" dirty="0" smtClean="0">
                <a:ln>
                  <a:noFill/>
                </a:ln>
                <a:solidFill>
                  <a:prstClr val="black"/>
                </a:solidFill>
                <a:effectLst/>
                <a:uLnTx/>
                <a:uFillTx/>
                <a:latin typeface="Calibri"/>
                <a:cs typeface="Arial" charset="0"/>
              </a:rPr>
              <a:t>Ecoles </a:t>
            </a:r>
            <a:r>
              <a:rPr kumimoji="0" lang="fr-FR" sz="1600" b="1" i="0" u="none" strike="noStrike" kern="0" cap="none" spc="0" normalizeH="0" baseline="0" noProof="0" dirty="0">
                <a:ln>
                  <a:noFill/>
                </a:ln>
                <a:solidFill>
                  <a:prstClr val="black"/>
                </a:solidFill>
                <a:effectLst/>
                <a:uLnTx/>
                <a:uFillTx/>
                <a:latin typeface="Calibri"/>
                <a:cs typeface="Arial" charset="0"/>
              </a:rPr>
              <a:t>d’Ingénieur post-bac en 5 </a:t>
            </a:r>
            <a:r>
              <a:rPr kumimoji="0" lang="fr-FR" sz="1600" b="1" i="0" u="none" strike="noStrike" kern="0" cap="none" spc="0" normalizeH="0" baseline="0" noProof="0" dirty="0" smtClean="0">
                <a:ln>
                  <a:noFill/>
                </a:ln>
                <a:solidFill>
                  <a:prstClr val="black"/>
                </a:solidFill>
                <a:effectLst/>
                <a:uLnTx/>
                <a:uFillTx/>
                <a:latin typeface="Calibri"/>
                <a:cs typeface="Arial" charset="0"/>
              </a:rPr>
              <a:t>ans</a:t>
            </a:r>
            <a:r>
              <a:rPr kumimoji="0" lang="fr-FR" sz="1600" b="0" i="0" u="none" strike="noStrike" kern="0" cap="none" spc="0" normalizeH="0" baseline="0" noProof="0" dirty="0">
                <a:ln>
                  <a:noFill/>
                </a:ln>
                <a:solidFill>
                  <a:prstClr val="black"/>
                </a:solidFill>
                <a:effectLst/>
                <a:uLnTx/>
                <a:uFillTx/>
                <a:latin typeface="Calibri"/>
                <a:cs typeface="Arial" charset="0"/>
              </a:rPr>
              <a:t/>
            </a:r>
            <a:br>
              <a:rPr kumimoji="0" lang="fr-FR" sz="1600" b="0" i="0" u="none" strike="noStrike" kern="0" cap="none" spc="0" normalizeH="0" baseline="0" noProof="0" dirty="0">
                <a:ln>
                  <a:noFill/>
                </a:ln>
                <a:solidFill>
                  <a:prstClr val="black"/>
                </a:solidFill>
                <a:effectLst/>
                <a:uLnTx/>
                <a:uFillTx/>
                <a:latin typeface="Calibri"/>
                <a:cs typeface="Arial" charset="0"/>
              </a:rPr>
            </a:br>
            <a:r>
              <a:rPr kumimoji="0" lang="fr-FR" sz="1400" b="0" i="0" u="none" strike="noStrike" kern="0" cap="none" spc="0" normalizeH="0" baseline="0" noProof="0" dirty="0">
                <a:ln>
                  <a:noFill/>
                </a:ln>
                <a:solidFill>
                  <a:srgbClr val="4F81BD">
                    <a:lumMod val="75000"/>
                  </a:srgbClr>
                </a:solidFill>
                <a:effectLst/>
                <a:uLnTx/>
                <a:uFillTx/>
                <a:latin typeface="Calibri"/>
                <a:cs typeface="Arial" charset="0"/>
              </a:rPr>
              <a:t>UT (universités de technologie), ENI (écoles nationales d’ingénieurs), INSA (instituts des sciences appliquées), ESITC (écoles supérieures d’ingénieurs des travaux de la construction), etc</a:t>
            </a:r>
            <a:r>
              <a:rPr kumimoji="0" lang="fr-FR" sz="1400" b="0" i="0" u="none" strike="noStrike" kern="0" cap="none" spc="0" normalizeH="0" baseline="0" noProof="0" dirty="0" smtClean="0">
                <a:ln>
                  <a:noFill/>
                </a:ln>
                <a:solidFill>
                  <a:srgbClr val="4F81BD">
                    <a:lumMod val="75000"/>
                  </a:srgbClr>
                </a:solidFill>
                <a:effectLst/>
                <a:uLnTx/>
                <a:uFillTx/>
                <a:latin typeface="Calibri"/>
                <a:cs typeface="Arial" charset="0"/>
              </a:rPr>
              <a: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6" name="Rectangle 4"/>
          <p:cNvSpPr>
            <a:spLocks noChangeArrowheads="1"/>
          </p:cNvSpPr>
          <p:nvPr/>
        </p:nvSpPr>
        <p:spPr bwMode="auto">
          <a:xfrm>
            <a:off x="179512" y="5462282"/>
            <a:ext cx="4605337" cy="70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sz="1600" b="1" i="0" u="none" strike="noStrike" kern="0" cap="none" spc="0" normalizeH="0" baseline="0" noProof="0" dirty="0" smtClean="0">
                <a:ln>
                  <a:noFill/>
                </a:ln>
                <a:solidFill>
                  <a:prstClr val="black"/>
                </a:solidFill>
                <a:effectLst/>
                <a:uLnTx/>
                <a:uFillTx/>
                <a:latin typeface="Calibri" pitchFamily="34" charset="0"/>
                <a:cs typeface="Arial" charset="0"/>
              </a:rPr>
              <a:t>Préparations </a:t>
            </a:r>
            <a:r>
              <a:rPr kumimoji="0" lang="fr-FR" sz="1600" b="1" i="0" u="none" strike="noStrike" kern="0" cap="none" spc="0" normalizeH="0" baseline="0" noProof="0" dirty="0">
                <a:ln>
                  <a:noFill/>
                </a:ln>
                <a:solidFill>
                  <a:prstClr val="black"/>
                </a:solidFill>
                <a:effectLst/>
                <a:uLnTx/>
                <a:uFillTx/>
                <a:latin typeface="Calibri" pitchFamily="34" charset="0"/>
                <a:cs typeface="Arial" charset="0"/>
              </a:rPr>
              <a:t>aux grandes </a:t>
            </a:r>
            <a:r>
              <a:rPr kumimoji="0" lang="fr-FR" sz="1600" b="1" i="0" u="none" strike="noStrike" kern="0" cap="none" spc="0" normalizeH="0" baseline="0" noProof="0" dirty="0" smtClean="0">
                <a:ln>
                  <a:noFill/>
                </a:ln>
                <a:solidFill>
                  <a:prstClr val="black"/>
                </a:solidFill>
                <a:effectLst/>
                <a:uLnTx/>
                <a:uFillTx/>
                <a:latin typeface="Calibri" pitchFamily="34" charset="0"/>
                <a:cs typeface="Arial" charset="0"/>
              </a:rPr>
              <a:t>écoles</a:t>
            </a:r>
            <a:r>
              <a:rPr kumimoji="0" lang="fr-FR" sz="1600" b="0" i="0" u="none" strike="noStrike" kern="0" cap="none" spc="0" normalizeH="0" baseline="0" noProof="0" dirty="0">
                <a:ln>
                  <a:noFill/>
                </a:ln>
                <a:solidFill>
                  <a:prstClr val="black"/>
                </a:solidFill>
                <a:effectLst/>
                <a:uLnTx/>
                <a:uFillTx/>
                <a:latin typeface="Calibri" pitchFamily="34" charset="0"/>
                <a:cs typeface="Arial" charset="0"/>
              </a:rPr>
              <a:t/>
            </a:r>
            <a:br>
              <a:rPr kumimoji="0" lang="fr-FR" sz="1600" b="0" i="0" u="none" strike="noStrike" kern="0" cap="none" spc="0" normalizeH="0" baseline="0" noProof="0" dirty="0">
                <a:ln>
                  <a:noFill/>
                </a:ln>
                <a:solidFill>
                  <a:prstClr val="black"/>
                </a:solidFill>
                <a:effectLst/>
                <a:uLnTx/>
                <a:uFillTx/>
                <a:latin typeface="Calibri" pitchFamily="34" charset="0"/>
                <a:cs typeface="Arial" charset="0"/>
              </a:rPr>
            </a:br>
            <a:r>
              <a:rPr kumimoji="0" lang="fr-FR" sz="1400" b="0" i="0" u="none" strike="noStrike" kern="0" cap="none" spc="0" normalizeH="0" baseline="0" noProof="0" dirty="0">
                <a:ln>
                  <a:noFill/>
                </a:ln>
                <a:solidFill>
                  <a:srgbClr val="4F81BD">
                    <a:lumMod val="75000"/>
                  </a:srgbClr>
                </a:solidFill>
                <a:effectLst/>
                <a:uLnTx/>
                <a:uFillTx/>
                <a:latin typeface="Calibri" pitchFamily="34" charset="0"/>
                <a:cs typeface="Arial" charset="0"/>
              </a:rPr>
              <a:t>CPGE </a:t>
            </a:r>
            <a:r>
              <a:rPr kumimoji="0" lang="fr-FR" sz="14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TSI</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3091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Graphic spid="14" grpId="0">
        <p:bldAsOne/>
      </p:bldGraphic>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ST2S</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19" name="Tableau 18"/>
          <p:cNvGraphicFramePr>
            <a:graphicFrameLocks noGrp="1"/>
          </p:cNvGraphicFramePr>
          <p:nvPr>
            <p:extLst>
              <p:ext uri="{D42A27DB-BD31-4B8C-83A1-F6EECF244321}">
                <p14:modId xmlns:p14="http://schemas.microsoft.com/office/powerpoint/2010/main" val="3602540711"/>
              </p:ext>
            </p:extLst>
          </p:nvPr>
        </p:nvGraphicFramePr>
        <p:xfrm>
          <a:off x="308811" y="4202896"/>
          <a:ext cx="8511661" cy="2250440"/>
        </p:xfrm>
        <a:graphic>
          <a:graphicData uri="http://schemas.openxmlformats.org/drawingml/2006/table">
            <a:tbl>
              <a:tblPr firstRow="1" bandRow="1"/>
              <a:tblGrid>
                <a:gridCol w="548732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ère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Physique-Chimie pour la santé</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3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Biologie et physiopathologie humaine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5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Chimie, Biologie et physiopathologie humaine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8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Sciences et techniques</a:t>
                      </a:r>
                      <a:r>
                        <a:rPr lang="fr-FR" sz="1800" baseline="0" dirty="0" smtClean="0"/>
                        <a:t> sanitaires et sociales</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7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8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15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16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5"/>
                  </a:ext>
                </a:extLst>
              </a:tr>
            </a:tbl>
          </a:graphicData>
        </a:graphic>
      </p:graphicFrame>
      <p:sp>
        <p:nvSpPr>
          <p:cNvPr id="20" name="Rectangle 19"/>
          <p:cNvSpPr/>
          <p:nvPr/>
        </p:nvSpPr>
        <p:spPr>
          <a:xfrm>
            <a:off x="164795" y="1873667"/>
            <a:ext cx="8774418" cy="2031325"/>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Cette série s’adresse aux élèves intéressés par les relations humaines et le travail sanitaire et social. Qualités souhaitées : autonomie, esprit d’initiative, sens du contact, aptitude à communiquer et à travailler en équipe.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La biologie humaine, la connaissance psychologique des individus et des groupes, l’étude des faits sociaux et des problèmes de santé, les institutions sanitaires et sociales… constituent les </a:t>
            </a:r>
            <a:r>
              <a:rPr kumimoji="0" lang="fr-FR" sz="1800" b="1" i="0" u="none" strike="noStrike" kern="0" cap="none" spc="0" normalizeH="0" baseline="0" noProof="0" dirty="0" smtClean="0">
                <a:ln>
                  <a:noFill/>
                </a:ln>
                <a:solidFill>
                  <a:prstClr val="black"/>
                </a:solidFill>
                <a:effectLst/>
                <a:uLnTx/>
                <a:uFillTx/>
              </a:rPr>
              <a:t>enseignements dominants</a:t>
            </a:r>
            <a:r>
              <a:rPr kumimoji="0" lang="fr-FR" sz="1800" b="0" i="0" u="none" strike="noStrike" kern="0" cap="none" spc="0" normalizeH="0" baseline="0" noProof="0" dirty="0" smtClean="0">
                <a:ln>
                  <a:noFill/>
                </a:ln>
                <a:solidFill>
                  <a:prstClr val="black"/>
                </a:solidFill>
                <a:effectLst/>
                <a:uLnTx/>
                <a:uFillTx/>
              </a:rPr>
              <a:t> de cette série.</a:t>
            </a:r>
          </a:p>
        </p:txBody>
      </p:sp>
    </p:spTree>
    <p:extLst>
      <p:ext uri="{BB962C8B-B14F-4D97-AF65-F5344CB8AC3E}">
        <p14:creationId xmlns:p14="http://schemas.microsoft.com/office/powerpoint/2010/main" val="174294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ST2S</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Rectangle 4"/>
          <p:cNvSpPr>
            <a:spLocks noChangeArrowheads="1"/>
          </p:cNvSpPr>
          <p:nvPr/>
        </p:nvSpPr>
        <p:spPr bwMode="auto">
          <a:xfrm>
            <a:off x="165589" y="1412776"/>
            <a:ext cx="888930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économie </a:t>
            </a:r>
            <a:r>
              <a:rPr kumimoji="0" 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sociale et familiale, service et prestations des services sanitaires et sociaux, analyse de biologie médicale, diététique, esthétique-cosmétique, carrières sociales (éducation spécialisée, assistance sociale, animation, etc</a:t>
            </a:r>
            <a:r>
              <a:rPr kumimoji="0" 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a:t>
            </a:r>
            <a:r>
              <a:rPr kumimoji="0" lang="fr-FR" altLang="fr-FR" sz="1600" b="0" i="0" u="none" strike="noStrike" kern="0" cap="none" spc="0" normalizeH="0" baseline="0" noProof="0" dirty="0">
                <a:ln>
                  <a:noFill/>
                </a:ln>
                <a:solidFill>
                  <a:srgbClr val="4F81BD"/>
                </a:solidFill>
                <a:effectLst/>
                <a:uLnTx/>
                <a:uFillTx/>
                <a:latin typeface="Calibri" pitchFamily="34" charset="0"/>
              </a:rPr>
              <a:t/>
            </a:r>
            <a:br>
              <a:rPr kumimoji="0" lang="fr-FR" altLang="fr-FR" sz="1600" b="0" i="0" u="none" strike="noStrike" kern="0" cap="none" spc="0" normalizeH="0" baseline="0" noProof="0" dirty="0">
                <a:ln>
                  <a:noFill/>
                </a:ln>
                <a:solidFill>
                  <a:srgbClr val="4F81BD"/>
                </a:solidFill>
                <a:effectLst/>
                <a:uLnTx/>
                <a:uFillTx/>
                <a:latin typeface="Calibri" pitchFamily="34" charset="0"/>
              </a:rPr>
            </a:b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2" name="Rectangle 4"/>
          <p:cNvSpPr>
            <a:spLocks noChangeArrowheads="1"/>
          </p:cNvSpPr>
          <p:nvPr/>
        </p:nvSpPr>
        <p:spPr bwMode="auto">
          <a:xfrm>
            <a:off x="143507" y="3212976"/>
            <a:ext cx="522361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Wingdings" pitchFamily="2" charset="2"/>
              <a:buChar char="Ø"/>
              <a:defRPr/>
            </a:pPr>
            <a:r>
              <a:rPr lang="fr-FR" sz="1700" b="1" dirty="0">
                <a:solidFill>
                  <a:prstClr val="black"/>
                </a:solidFill>
                <a:cs typeface="Arial" charset="0"/>
              </a:rPr>
              <a:t>Formations des écoles spécialisées </a:t>
            </a:r>
            <a:r>
              <a:rPr lang="fr-FR" sz="1700" dirty="0">
                <a:solidFill>
                  <a:prstClr val="black"/>
                </a:solidFill>
                <a:cs typeface="Arial" charset="0"/>
              </a:rPr>
              <a:t>du secteur paramédical et social </a:t>
            </a:r>
            <a:br>
              <a:rPr lang="fr-FR" sz="1700" dirty="0">
                <a:solidFill>
                  <a:prstClr val="black"/>
                </a:solidFill>
                <a:cs typeface="Arial" charset="0"/>
              </a:rPr>
            </a:br>
            <a:r>
              <a:rPr lang="fr-FR" sz="1600" dirty="0">
                <a:solidFill>
                  <a:srgbClr val="4F81BD">
                    <a:lumMod val="75000"/>
                  </a:srgbClr>
                </a:solidFill>
                <a:cs typeface="Arial" charset="0"/>
              </a:rPr>
              <a:t>éducation spécialisée, éducation de jeunes enfants, assistance de service social, infirmerie, etc</a:t>
            </a:r>
            <a:r>
              <a:rPr lang="fr-FR" sz="1600" dirty="0" smtClean="0">
                <a:solidFill>
                  <a:srgbClr val="4F81BD">
                    <a:lumMod val="75000"/>
                  </a:srgbClr>
                </a:solidFill>
                <a:cs typeface="Arial" charset="0"/>
              </a:rPr>
              <a:t>.</a:t>
            </a:r>
            <a:endParaRPr lang="fr-FR" sz="1600" dirty="0">
              <a:solidFill>
                <a:srgbClr val="4F81BD">
                  <a:lumMod val="75000"/>
                </a:srgbClr>
              </a:solidFill>
              <a:cs typeface="Arial" charset="0"/>
            </a:endParaRPr>
          </a:p>
        </p:txBody>
      </p:sp>
      <p:sp>
        <p:nvSpPr>
          <p:cNvPr id="13" name="ZoneTexte 12"/>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4" name="Graphique 13"/>
          <p:cNvGraphicFramePr>
            <a:graphicFrameLocks/>
          </p:cNvGraphicFramePr>
          <p:nvPr>
            <p:extLst>
              <p:ext uri="{D42A27DB-BD31-4B8C-83A1-F6EECF244321}">
                <p14:modId xmlns:p14="http://schemas.microsoft.com/office/powerpoint/2010/main" val="1378970158"/>
              </p:ext>
            </p:extLst>
          </p:nvPr>
        </p:nvGraphicFramePr>
        <p:xfrm>
          <a:off x="4067944" y="2636912"/>
          <a:ext cx="5791696" cy="403244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4"/>
          <p:cNvSpPr>
            <a:spLocks noChangeArrowheads="1"/>
          </p:cNvSpPr>
          <p:nvPr/>
        </p:nvSpPr>
        <p:spPr bwMode="auto">
          <a:xfrm>
            <a:off x="164795" y="4365104"/>
            <a:ext cx="515160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0" fontAlgn="auto" latinLnBrk="0" hangingPunct="0">
              <a:lnSpc>
                <a:spcPct val="100000"/>
              </a:lnSpc>
              <a:spcBef>
                <a:spcPct val="20000"/>
              </a:spcBef>
              <a:spcAft>
                <a:spcPts val="0"/>
              </a:spcAft>
              <a:buClrTx/>
              <a:buSzTx/>
              <a:buFont typeface="Wingdings" pitchFamily="2" charset="2"/>
              <a:buChar char="Ø"/>
              <a:tabLst/>
              <a:defRPr/>
            </a:pP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Formation </a:t>
            </a:r>
            <a:r>
              <a:rPr kumimoji="0" lang="fr-FR" sz="1700" b="1" i="0" u="none" strike="noStrike" kern="0" cap="none" spc="0" normalizeH="0" baseline="0" noProof="0" dirty="0">
                <a:ln>
                  <a:noFill/>
                </a:ln>
                <a:solidFill>
                  <a:prstClr val="black"/>
                </a:solidFill>
                <a:effectLst/>
                <a:uLnTx/>
                <a:uFillTx/>
                <a:latin typeface="Calibri" pitchFamily="34" charset="0"/>
                <a:cs typeface="Arial" charset="0"/>
              </a:rPr>
              <a:t>et concours secrétaire </a:t>
            </a: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médicale</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6" name="Rectangle 4"/>
          <p:cNvSpPr>
            <a:spLocks noChangeArrowheads="1"/>
          </p:cNvSpPr>
          <p:nvPr/>
        </p:nvSpPr>
        <p:spPr bwMode="auto">
          <a:xfrm>
            <a:off x="165589" y="4801981"/>
            <a:ext cx="541452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0" fontAlgn="auto" latinLnBrk="0" hangingPunct="0">
              <a:lnSpc>
                <a:spcPct val="100000"/>
              </a:lnSpc>
              <a:spcBef>
                <a:spcPct val="20000"/>
              </a:spcBef>
              <a:spcAft>
                <a:spcPts val="0"/>
              </a:spcAft>
              <a:buClrTx/>
              <a:buSzTx/>
              <a:buFont typeface="Wingdings" pitchFamily="2" charset="2"/>
              <a:buChar char="Ø"/>
              <a:tabLst/>
              <a:defRPr/>
            </a:pP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Formations </a:t>
            </a:r>
            <a:r>
              <a:rPr kumimoji="0" lang="fr-FR" sz="1700" b="1" i="0" u="none" strike="noStrike" kern="0" cap="none" spc="0" normalizeH="0" baseline="0" noProof="0" dirty="0">
                <a:ln>
                  <a:noFill/>
                </a:ln>
                <a:solidFill>
                  <a:prstClr val="black"/>
                </a:solidFill>
                <a:effectLst/>
                <a:uLnTx/>
                <a:uFillTx/>
                <a:latin typeface="Calibri" pitchFamily="34" charset="0"/>
                <a:cs typeface="Arial" charset="0"/>
              </a:rPr>
              <a:t>universitaires générales </a:t>
            </a:r>
            <a:r>
              <a:rPr kumimoji="0" lang="fr-FR" sz="1700" b="0" i="0" u="none" strike="noStrike" kern="0" cap="none" spc="0" normalizeH="0" baseline="0" noProof="0" dirty="0">
                <a:ln>
                  <a:noFill/>
                </a:ln>
                <a:solidFill>
                  <a:prstClr val="black"/>
                </a:solidFill>
                <a:effectLst/>
                <a:uLnTx/>
                <a:uFillTx/>
                <a:latin typeface="Calibri" pitchFamily="34" charset="0"/>
                <a:cs typeface="Arial" charset="0"/>
              </a:rPr>
              <a:t/>
            </a:r>
            <a:br>
              <a:rPr kumimoji="0" lang="fr-FR" sz="1700" b="0" i="0" u="none" strike="noStrike" kern="0" cap="none" spc="0" normalizeH="0" baseline="0" noProof="0" dirty="0">
                <a:ln>
                  <a:noFill/>
                </a:ln>
                <a:solidFill>
                  <a:prstClr val="black"/>
                </a:solidFill>
                <a:effectLst/>
                <a:uLnTx/>
                <a:uFillTx/>
                <a:latin typeface="Calibri" pitchFamily="34" charset="0"/>
                <a:cs typeface="Arial" charset="0"/>
              </a:rPr>
            </a:br>
            <a:r>
              <a:rPr kumimoji="0" lang="fr-FR" sz="1700" b="0" i="0" u="none" strike="noStrike" kern="0" cap="none" spc="0" normalizeH="0" baseline="0" noProof="0" dirty="0">
                <a:ln>
                  <a:noFill/>
                </a:ln>
                <a:solidFill>
                  <a:prstClr val="black"/>
                </a:solidFill>
                <a:effectLst/>
                <a:uLnTx/>
                <a:uFillTx/>
                <a:latin typeface="Calibri" pitchFamily="34" charset="0"/>
                <a:cs typeface="Arial" charset="0"/>
              </a:rPr>
              <a:t>(1ère année licence) </a:t>
            </a:r>
            <a:r>
              <a:rPr kumimoji="0" 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sanitaire et sociale, éventuellement psychologie, sociologie et administration économique et sociale</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41261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advAuto="0"/>
      <p:bldP spid="12" grpId="0"/>
      <p:bldP spid="13" grpId="0"/>
      <p:bldGraphic spid="14" grpId="0">
        <p:bldAsOne/>
      </p:bldGraphic>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STL</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4209696043"/>
              </p:ext>
            </p:extLst>
          </p:nvPr>
        </p:nvGraphicFramePr>
        <p:xfrm>
          <a:off x="308811" y="4027760"/>
          <a:ext cx="8511661" cy="2641600"/>
        </p:xfrm>
        <a:graphic>
          <a:graphicData uri="http://schemas.openxmlformats.org/drawingml/2006/table">
            <a:tbl>
              <a:tblPr firstRow="1" bandRow="1"/>
              <a:tblGrid>
                <a:gridCol w="548732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Physique-Chimie et</a:t>
                      </a:r>
                      <a:r>
                        <a:rPr lang="fr-FR" sz="1800" baseline="0" dirty="0" smtClean="0"/>
                        <a:t> Mathématiques</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5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5</a:t>
                      </a:r>
                      <a:r>
                        <a:rPr lang="fr-FR" sz="1800" baseline="0" dirty="0" smtClean="0"/>
                        <a:t>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Biochimie - Biologie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4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buFontTx/>
                        <a:buChar char="-"/>
                      </a:pPr>
                      <a:r>
                        <a:rPr lang="fr-FR" sz="1600" dirty="0" smtClean="0"/>
                        <a:t>Biotechnologie                                                       ou</a:t>
                      </a:r>
                    </a:p>
                    <a:p>
                      <a:pPr marL="342900" indent="-342900">
                        <a:buFontTx/>
                        <a:buChar char="-"/>
                      </a:pPr>
                      <a:r>
                        <a:rPr lang="fr-FR" sz="1600" baseline="0" dirty="0" smtClean="0"/>
                        <a:t>Sciences physiques et chimiques en laboratoire</a:t>
                      </a:r>
                      <a:endParaRPr lang="fr-FR" sz="16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9</a:t>
                      </a:r>
                      <a:r>
                        <a:rPr lang="fr-FR" sz="1800" baseline="0" dirty="0" smtClean="0"/>
                        <a:t>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Biochimie – Biologie – Biotechnologie                ou</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Sciences physiques et chimiques en laboratoire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13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165985" y="1480716"/>
            <a:ext cx="8773227" cy="2308324"/>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Pour les élèves qui ont un goût affirmé pour les manipulations en laboratoire et les matières scientifiques.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Au travers d’enseignements privilégiant la démarche expérimentale et la démarche de projet, les élèves acquièrent des compétences scientifiques et technologiques.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smtClean="0">
                <a:ln>
                  <a:noFill/>
                </a:ln>
                <a:solidFill>
                  <a:srgbClr val="4F81BD">
                    <a:lumMod val="75000"/>
                  </a:srgbClr>
                </a:solidFill>
                <a:effectLst/>
                <a:uLnTx/>
                <a:uFillTx/>
              </a:rPr>
              <a:t>Poursuites d’études :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rPr>
              <a:t>BTS et DUT de biologie, de chimie, de l’environnement, du paramédical…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rPr>
              <a:t>Classe prépa technologie et biologie (TB) ou technologie, physique et chimie (TPC)</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latin typeface="Calibri"/>
                <a:cs typeface="Arial" charset="0"/>
              </a:rPr>
              <a:t>Ecoles d’Ingénieur post-bac en 5 ans…</a:t>
            </a:r>
            <a:endParaRPr kumimoji="0" lang="fr-F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699456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STD2A</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2539616766"/>
              </p:ext>
            </p:extLst>
          </p:nvPr>
        </p:nvGraphicFramePr>
        <p:xfrm>
          <a:off x="308811" y="3967688"/>
          <a:ext cx="8511661" cy="2773680"/>
        </p:xfrm>
        <a:graphic>
          <a:graphicData uri="http://schemas.openxmlformats.org/drawingml/2006/table">
            <a:tbl>
              <a:tblPr firstRow="1" bandRow="1"/>
              <a:tblGrid>
                <a:gridCol w="548732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Physique-Chimie</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Outils et langages numériques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Design</a:t>
                      </a:r>
                      <a:r>
                        <a:rPr lang="fr-FR" sz="2000" baseline="0" dirty="0" smtClean="0"/>
                        <a:t> et métiers d’arts</a:t>
                      </a:r>
                      <a:endParaRPr lang="fr-FR" sz="20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14</a:t>
                      </a:r>
                      <a:r>
                        <a:rPr lang="fr-FR" sz="2000" baseline="0" dirty="0" smtClean="0"/>
                        <a:t>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aseline="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Analyse et</a:t>
                      </a:r>
                      <a:r>
                        <a:rPr lang="fr-FR" sz="2000" baseline="0" dirty="0" smtClean="0"/>
                        <a:t> méthodes en design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9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Conception et création en design</a:t>
                      </a:r>
                      <a:r>
                        <a:rPr lang="fr-FR" sz="2000" baseline="0" dirty="0" smtClean="0"/>
                        <a:t> et métiers d’art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9 h</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6"/>
                  </a:ext>
                </a:extLst>
              </a:tr>
            </a:tbl>
          </a:graphicData>
        </a:graphic>
      </p:graphicFrame>
      <p:sp>
        <p:nvSpPr>
          <p:cNvPr id="6" name="Rectangle 5"/>
          <p:cNvSpPr/>
          <p:nvPr/>
        </p:nvSpPr>
        <p:spPr>
          <a:xfrm>
            <a:off x="164794" y="1340768"/>
            <a:ext cx="8774419" cy="2585323"/>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Cette série intéressera celles et ceux qui sont attirés par les applications de l'art (graphisme, mode, design...) et par la conception et la réalisation d'objets (vêtements, meubles, ustensiles...) ou d'espaces.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Des enseignements technologiques qui s’appuient sur des démarches expérimentales. Celles-ci permettent d’appréhender les univers complexes du design et des métiers d’art.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smtClean="0">
                <a:ln>
                  <a:noFill/>
                </a:ln>
                <a:solidFill>
                  <a:srgbClr val="4F81BD">
                    <a:lumMod val="75000"/>
                  </a:srgbClr>
                </a:solidFill>
                <a:effectLst/>
                <a:uLnTx/>
                <a:uFillTx/>
              </a:rPr>
              <a:t>Poursuites d’études :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smtClean="0">
                <a:ln>
                  <a:noFill/>
                </a:ln>
                <a:solidFill>
                  <a:prstClr val="black"/>
                </a:solidFill>
                <a:effectLst/>
                <a:uLnTx/>
                <a:uFillTx/>
              </a:rPr>
              <a:t>DNMADE (Design d’espace, de produit ou de mode, communication et expression visuelle…), CPGE AA ENS Cachan Design, Licence d’art, écoles d’art, etc.</a:t>
            </a:r>
          </a:p>
        </p:txBody>
      </p:sp>
    </p:spTree>
    <p:extLst>
      <p:ext uri="{BB962C8B-B14F-4D97-AF65-F5344CB8AC3E}">
        <p14:creationId xmlns:p14="http://schemas.microsoft.com/office/powerpoint/2010/main" val="811106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1"/>
          <p:cNvSpPr>
            <a:spLocks noChangeArrowheads="1"/>
          </p:cNvSpPr>
          <p:nvPr/>
        </p:nvSpPr>
        <p:spPr bwMode="auto">
          <a:xfrm>
            <a:off x="8106516" y="5984287"/>
            <a:ext cx="248351" cy="45402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8" name="Rectangle 7"/>
          <p:cNvSpPr/>
          <p:nvPr/>
        </p:nvSpPr>
        <p:spPr bwMode="auto">
          <a:xfrm>
            <a:off x="5951534" y="4246537"/>
            <a:ext cx="576263" cy="34669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bwMode="auto">
          <a:xfrm>
            <a:off x="5341938" y="4246537"/>
            <a:ext cx="576263" cy="343101"/>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bwMode="auto">
          <a:xfrm>
            <a:off x="5951536" y="5074117"/>
            <a:ext cx="576263" cy="3919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bwMode="auto">
          <a:xfrm>
            <a:off x="5341937" y="5065885"/>
            <a:ext cx="576263" cy="3919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grpSp>
        <p:nvGrpSpPr>
          <p:cNvPr id="12" name="Group 197"/>
          <p:cNvGrpSpPr>
            <a:grpSpLocks/>
          </p:cNvGrpSpPr>
          <p:nvPr/>
        </p:nvGrpSpPr>
        <p:grpSpPr bwMode="auto">
          <a:xfrm>
            <a:off x="2469257" y="1589042"/>
            <a:ext cx="2390775" cy="246063"/>
            <a:chOff x="1419" y="1117"/>
            <a:chExt cx="1506" cy="155"/>
          </a:xfrm>
        </p:grpSpPr>
        <p:sp>
          <p:nvSpPr>
            <p:cNvPr id="13" name="Ellipse 5"/>
            <p:cNvSpPr/>
            <p:nvPr/>
          </p:nvSpPr>
          <p:spPr bwMode="auto">
            <a:xfrm>
              <a:off x="1419" y="1149"/>
              <a:ext cx="261" cy="11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Arial" charset="0"/>
                </a:rPr>
                <a:t>S</a:t>
              </a:r>
            </a:p>
          </p:txBody>
        </p:sp>
        <p:sp>
          <p:nvSpPr>
            <p:cNvPr id="14" name="Text Box 210"/>
            <p:cNvSpPr txBox="1">
              <a:spLocks noChangeArrowheads="1"/>
            </p:cNvSpPr>
            <p:nvPr/>
          </p:nvSpPr>
          <p:spPr bwMode="auto">
            <a:xfrm>
              <a:off x="1701" y="1117"/>
              <a:ext cx="122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fr-FR" altLang="fr-FR" sz="1000" b="0" i="0" u="none" strike="noStrike" kern="0" cap="none" spc="0" normalizeH="0" baseline="0" noProof="0" dirty="0" smtClean="0">
                  <a:ln>
                    <a:noFill/>
                  </a:ln>
                  <a:solidFill>
                    <a:prstClr val="black"/>
                  </a:solidFill>
                  <a:effectLst/>
                  <a:uLnTx/>
                  <a:uFillTx/>
                  <a:latin typeface="Calibri" pitchFamily="34" charset="0"/>
                </a:rPr>
                <a:t>Admission avec sélection</a:t>
              </a:r>
            </a:p>
          </p:txBody>
        </p:sp>
      </p:grpSp>
      <p:grpSp>
        <p:nvGrpSpPr>
          <p:cNvPr id="15" name="Groupe 14"/>
          <p:cNvGrpSpPr>
            <a:grpSpLocks/>
          </p:cNvGrpSpPr>
          <p:nvPr/>
        </p:nvGrpSpPr>
        <p:grpSpPr bwMode="auto">
          <a:xfrm>
            <a:off x="623888" y="1255713"/>
            <a:ext cx="1198564" cy="5294310"/>
            <a:chOff x="623888" y="1255713"/>
            <a:chExt cx="1198564" cy="5294629"/>
          </a:xfrm>
        </p:grpSpPr>
        <p:grpSp>
          <p:nvGrpSpPr>
            <p:cNvPr id="16" name="Group 106"/>
            <p:cNvGrpSpPr>
              <a:grpSpLocks/>
            </p:cNvGrpSpPr>
            <p:nvPr/>
          </p:nvGrpSpPr>
          <p:grpSpPr bwMode="auto">
            <a:xfrm>
              <a:off x="623888" y="1255713"/>
              <a:ext cx="1198564" cy="5191125"/>
              <a:chOff x="344" y="791"/>
              <a:chExt cx="755" cy="3270"/>
            </a:xfrm>
          </p:grpSpPr>
          <p:sp>
            <p:nvSpPr>
              <p:cNvPr id="18" name="Rectangle 17"/>
              <p:cNvSpPr/>
              <p:nvPr/>
            </p:nvSpPr>
            <p:spPr>
              <a:xfrm>
                <a:off x="344" y="3796"/>
                <a:ext cx="718" cy="26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PACES</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348" y="3469"/>
                <a:ext cx="718" cy="28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ectangle 19"/>
              <p:cNvSpPr/>
              <p:nvPr/>
            </p:nvSpPr>
            <p:spPr>
              <a:xfrm>
                <a:off x="348" y="3195"/>
                <a:ext cx="718" cy="27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Rectangle 20"/>
              <p:cNvSpPr/>
              <p:nvPr/>
            </p:nvSpPr>
            <p:spPr>
              <a:xfrm>
                <a:off x="344" y="1438"/>
                <a:ext cx="509"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344" y="2609"/>
                <a:ext cx="722"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344" y="2331"/>
                <a:ext cx="586" cy="27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Rectangle 23"/>
              <p:cNvSpPr/>
              <p:nvPr/>
            </p:nvSpPr>
            <p:spPr>
              <a:xfrm>
                <a:off x="344" y="2023"/>
                <a:ext cx="509" cy="27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Rectangle 24"/>
              <p:cNvSpPr/>
              <p:nvPr/>
            </p:nvSpPr>
            <p:spPr>
              <a:xfrm>
                <a:off x="344" y="1731"/>
                <a:ext cx="509"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a:xfrm>
                <a:off x="344" y="791"/>
                <a:ext cx="390" cy="36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344" y="1145"/>
                <a:ext cx="390"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344" y="2901"/>
                <a:ext cx="722"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740" y="2532"/>
                <a:ext cx="328" cy="14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Sage-femme</a:t>
                </a:r>
              </a:p>
            </p:txBody>
          </p:sp>
          <p:sp>
            <p:nvSpPr>
              <p:cNvPr id="30" name="Rectangle 29"/>
              <p:cNvSpPr/>
              <p:nvPr/>
            </p:nvSpPr>
            <p:spPr>
              <a:xfrm>
                <a:off x="624" y="2263"/>
                <a:ext cx="458"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Dentiste Pharmacien</a:t>
                </a:r>
              </a:p>
            </p:txBody>
          </p:sp>
          <p:sp>
            <p:nvSpPr>
              <p:cNvPr id="31" name="Rectangle 30"/>
              <p:cNvSpPr/>
              <p:nvPr/>
            </p:nvSpPr>
            <p:spPr>
              <a:xfrm>
                <a:off x="513" y="1370"/>
                <a:ext cx="586"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Médecin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mn-cs"/>
                  </a:rPr>
                  <a:t>Généraliste</a:t>
                </a: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476" y="791"/>
                <a:ext cx="586"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Médecin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spécialiste</a:t>
                </a:r>
              </a:p>
            </p:txBody>
          </p:sp>
          <p:sp>
            <p:nvSpPr>
              <p:cNvPr id="33" name="Ellipse 5"/>
              <p:cNvSpPr/>
              <p:nvPr/>
            </p:nvSpPr>
            <p:spPr>
              <a:xfrm>
                <a:off x="567" y="3729"/>
                <a:ext cx="265" cy="10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grpSp>
        <p:sp>
          <p:nvSpPr>
            <p:cNvPr id="17" name="Égal 16"/>
            <p:cNvSpPr/>
            <p:nvPr/>
          </p:nvSpPr>
          <p:spPr>
            <a:xfrm rot="16200000">
              <a:off x="1112834" y="6320150"/>
              <a:ext cx="150820" cy="309563"/>
            </a:xfrm>
            <a:prstGeom prst="mathEqual">
              <a:avLst/>
            </a:prstGeom>
            <a:solidFill>
              <a:sysClr val="window" lastClr="FFFFFF">
                <a:lumMod val="50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4" name="Groupe 33"/>
          <p:cNvGrpSpPr>
            <a:grpSpLocks/>
          </p:cNvGrpSpPr>
          <p:nvPr/>
        </p:nvGrpSpPr>
        <p:grpSpPr bwMode="auto">
          <a:xfrm>
            <a:off x="1831033" y="2747873"/>
            <a:ext cx="1084784" cy="3853746"/>
            <a:chOff x="1633930" y="2700553"/>
            <a:chExt cx="1084784" cy="3854060"/>
          </a:xfrm>
        </p:grpSpPr>
        <p:grpSp>
          <p:nvGrpSpPr>
            <p:cNvPr id="35" name="Groupe 22"/>
            <p:cNvGrpSpPr>
              <a:grpSpLocks/>
            </p:cNvGrpSpPr>
            <p:nvPr/>
          </p:nvGrpSpPr>
          <p:grpSpPr bwMode="auto">
            <a:xfrm>
              <a:off x="1633930" y="2700553"/>
              <a:ext cx="1084784" cy="3699065"/>
              <a:chOff x="1633614" y="2700171"/>
              <a:chExt cx="1084783" cy="3699433"/>
            </a:xfrm>
          </p:grpSpPr>
          <p:sp>
            <p:nvSpPr>
              <p:cNvPr id="37" name="Rectangle 36"/>
              <p:cNvSpPr/>
              <p:nvPr/>
            </p:nvSpPr>
            <p:spPr bwMode="auto">
              <a:xfrm>
                <a:off x="1826698" y="5934583"/>
                <a:ext cx="891699" cy="46502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1</a:t>
                </a:r>
              </a:p>
            </p:txBody>
          </p:sp>
          <p:sp>
            <p:nvSpPr>
              <p:cNvPr id="38" name="Rectangle 37"/>
              <p:cNvSpPr/>
              <p:nvPr/>
            </p:nvSpPr>
            <p:spPr bwMode="auto">
              <a:xfrm>
                <a:off x="1826698" y="5469362"/>
                <a:ext cx="891699" cy="46680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2</a:t>
                </a:r>
              </a:p>
            </p:txBody>
          </p:sp>
          <p:sp>
            <p:nvSpPr>
              <p:cNvPr id="39" name="Rectangle 38"/>
              <p:cNvSpPr/>
              <p:nvPr/>
            </p:nvSpPr>
            <p:spPr bwMode="auto">
              <a:xfrm>
                <a:off x="1826696" y="5020018"/>
                <a:ext cx="747685" cy="45013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3 </a:t>
                </a:r>
              </a:p>
            </p:txBody>
          </p:sp>
          <p:sp>
            <p:nvSpPr>
              <p:cNvPr id="40" name="Rectangle 39"/>
              <p:cNvSpPr/>
              <p:nvPr/>
            </p:nvSpPr>
            <p:spPr bwMode="auto">
              <a:xfrm>
                <a:off x="1826699" y="4070521"/>
                <a:ext cx="623733" cy="461846"/>
              </a:xfrm>
              <a:prstGeom prst="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M 2</a:t>
                </a:r>
              </a:p>
            </p:txBody>
          </p:sp>
          <p:sp>
            <p:nvSpPr>
              <p:cNvPr id="41" name="Rectangle 40"/>
              <p:cNvSpPr/>
              <p:nvPr/>
            </p:nvSpPr>
            <p:spPr bwMode="auto">
              <a:xfrm>
                <a:off x="1826698" y="4534155"/>
                <a:ext cx="623733" cy="420764"/>
              </a:xfrm>
              <a:prstGeom prst="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M 1</a:t>
                </a:r>
              </a:p>
            </p:txBody>
          </p:sp>
          <p:sp>
            <p:nvSpPr>
              <p:cNvPr id="42" name="Rectangle 41"/>
              <p:cNvSpPr/>
              <p:nvPr/>
            </p:nvSpPr>
            <p:spPr bwMode="auto">
              <a:xfrm>
                <a:off x="1642895" y="5020018"/>
                <a:ext cx="183803" cy="137958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a:ea typeface="+mn-ea"/>
                    <a:cs typeface="+mn-cs"/>
                  </a:rPr>
                  <a:t>Licence</a:t>
                </a:r>
              </a:p>
            </p:txBody>
          </p:sp>
          <p:sp>
            <p:nvSpPr>
              <p:cNvPr id="43" name="Rectangle 42"/>
              <p:cNvSpPr/>
              <p:nvPr/>
            </p:nvSpPr>
            <p:spPr bwMode="auto">
              <a:xfrm>
                <a:off x="1826698" y="3627528"/>
                <a:ext cx="492071" cy="399584"/>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1</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4" name="Rectangle 43"/>
              <p:cNvSpPr/>
              <p:nvPr/>
            </p:nvSpPr>
            <p:spPr bwMode="auto">
              <a:xfrm>
                <a:off x="1826698" y="3155955"/>
                <a:ext cx="492071" cy="471573"/>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2</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5" name="Rectangle 44"/>
              <p:cNvSpPr/>
              <p:nvPr/>
            </p:nvSpPr>
            <p:spPr bwMode="auto">
              <a:xfrm>
                <a:off x="1826696" y="2700171"/>
                <a:ext cx="492073" cy="455784"/>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3</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6" name="Rectangle 45"/>
              <p:cNvSpPr/>
              <p:nvPr/>
            </p:nvSpPr>
            <p:spPr bwMode="auto">
              <a:xfrm>
                <a:off x="1633614" y="4070521"/>
                <a:ext cx="193082" cy="884398"/>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50" b="1" i="0" u="none" strike="noStrike" kern="0" cap="none" spc="0" normalizeH="0" baseline="0" noProof="0" dirty="0">
                    <a:ln>
                      <a:noFill/>
                    </a:ln>
                    <a:solidFill>
                      <a:prstClr val="white"/>
                    </a:solidFill>
                    <a:effectLst/>
                    <a:uLnTx/>
                    <a:uFillTx/>
                    <a:latin typeface="Calibri"/>
                    <a:ea typeface="+mn-ea"/>
                    <a:cs typeface="+mn-cs"/>
                  </a:rPr>
                  <a:t>Master</a:t>
                </a:r>
              </a:p>
            </p:txBody>
          </p:sp>
          <p:sp>
            <p:nvSpPr>
              <p:cNvPr id="47" name="Rectangle 46"/>
              <p:cNvSpPr/>
              <p:nvPr/>
            </p:nvSpPr>
            <p:spPr bwMode="auto">
              <a:xfrm>
                <a:off x="1638277" y="2703436"/>
                <a:ext cx="188419" cy="132367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a:ea typeface="+mn-ea"/>
                    <a:cs typeface="+mn-cs"/>
                  </a:rPr>
                  <a:t>Doctorat</a:t>
                </a:r>
              </a:p>
            </p:txBody>
          </p:sp>
          <p:sp>
            <p:nvSpPr>
              <p:cNvPr id="48" name="Ellipse 5"/>
              <p:cNvSpPr/>
              <p:nvPr/>
            </p:nvSpPr>
            <p:spPr bwMode="auto">
              <a:xfrm>
                <a:off x="1950570" y="4906490"/>
                <a:ext cx="375991" cy="147665"/>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36" name="Égal 35"/>
            <p:cNvSpPr/>
            <p:nvPr/>
          </p:nvSpPr>
          <p:spPr>
            <a:xfrm rot="16200000">
              <a:off x="2170462" y="6297429"/>
              <a:ext cx="204804" cy="309563"/>
            </a:xfrm>
            <a:prstGeom prst="mathEqual">
              <a:avLst/>
            </a:prstGeom>
            <a:solidFill>
              <a:sysClr val="window" lastClr="FFFFFF">
                <a:lumMod val="50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49" name="Rectangle 48"/>
          <p:cNvSpPr/>
          <p:nvPr/>
        </p:nvSpPr>
        <p:spPr>
          <a:xfrm>
            <a:off x="3963988" y="6524625"/>
            <a:ext cx="2989262" cy="28892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LYCÉE</a:t>
            </a:r>
          </a:p>
        </p:txBody>
      </p:sp>
      <p:sp>
        <p:nvSpPr>
          <p:cNvPr id="50" name="Rectangle 49"/>
          <p:cNvSpPr/>
          <p:nvPr/>
        </p:nvSpPr>
        <p:spPr>
          <a:xfrm>
            <a:off x="7026275" y="6523038"/>
            <a:ext cx="1952625" cy="28733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ÉCOLES</a:t>
            </a:r>
          </a:p>
        </p:txBody>
      </p:sp>
      <p:sp>
        <p:nvSpPr>
          <p:cNvPr id="51" name="Rectangle 50"/>
          <p:cNvSpPr/>
          <p:nvPr/>
        </p:nvSpPr>
        <p:spPr>
          <a:xfrm>
            <a:off x="3351213" y="6524625"/>
            <a:ext cx="576262" cy="28892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IUT</a:t>
            </a:r>
          </a:p>
        </p:txBody>
      </p:sp>
      <p:sp>
        <p:nvSpPr>
          <p:cNvPr id="52" name="Rectangle 51"/>
          <p:cNvSpPr/>
          <p:nvPr/>
        </p:nvSpPr>
        <p:spPr>
          <a:xfrm>
            <a:off x="52388" y="6524625"/>
            <a:ext cx="285750" cy="285750"/>
          </a:xfrm>
          <a:prstGeom prst="rect">
            <a:avLst/>
          </a:prstGeom>
          <a:solidFill>
            <a:sysClr val="windowText" lastClr="000000"/>
          </a:solidFill>
          <a:ln w="63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295275" y="6524625"/>
            <a:ext cx="328613" cy="285750"/>
          </a:xfrm>
          <a:prstGeom prst="rect">
            <a:avLst/>
          </a:prstGeom>
          <a:solidFill>
            <a:sysClr val="windowText" lastClr="000000"/>
          </a:solidFill>
          <a:ln w="63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295275" y="5972175"/>
            <a:ext cx="328613" cy="473075"/>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a:t>
            </a:r>
          </a:p>
        </p:txBody>
      </p:sp>
      <p:sp>
        <p:nvSpPr>
          <p:cNvPr id="55" name="Rectangle 54"/>
          <p:cNvSpPr/>
          <p:nvPr/>
        </p:nvSpPr>
        <p:spPr>
          <a:xfrm>
            <a:off x="295275" y="5519738"/>
            <a:ext cx="328613" cy="461962"/>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2</a:t>
            </a:r>
          </a:p>
        </p:txBody>
      </p:sp>
      <p:sp>
        <p:nvSpPr>
          <p:cNvPr id="56" name="Rectangle 55"/>
          <p:cNvSpPr/>
          <p:nvPr/>
        </p:nvSpPr>
        <p:spPr>
          <a:xfrm>
            <a:off x="295275" y="5054600"/>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3</a:t>
            </a:r>
          </a:p>
        </p:txBody>
      </p:sp>
      <p:sp>
        <p:nvSpPr>
          <p:cNvPr id="57" name="Rectangle 56"/>
          <p:cNvSpPr/>
          <p:nvPr/>
        </p:nvSpPr>
        <p:spPr>
          <a:xfrm>
            <a:off x="52388" y="2281238"/>
            <a:ext cx="571500"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9</a:t>
            </a:r>
          </a:p>
        </p:txBody>
      </p:sp>
      <p:sp>
        <p:nvSpPr>
          <p:cNvPr id="58" name="Rectangle 57"/>
          <p:cNvSpPr/>
          <p:nvPr/>
        </p:nvSpPr>
        <p:spPr>
          <a:xfrm>
            <a:off x="295275" y="4140200"/>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5</a:t>
            </a:r>
          </a:p>
        </p:txBody>
      </p:sp>
      <p:sp>
        <p:nvSpPr>
          <p:cNvPr id="59" name="Rectangle 58"/>
          <p:cNvSpPr/>
          <p:nvPr/>
        </p:nvSpPr>
        <p:spPr>
          <a:xfrm>
            <a:off x="295275" y="3675063"/>
            <a:ext cx="328613"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6</a:t>
            </a:r>
          </a:p>
        </p:txBody>
      </p:sp>
      <p:sp>
        <p:nvSpPr>
          <p:cNvPr id="60" name="Rectangle 59"/>
          <p:cNvSpPr/>
          <p:nvPr/>
        </p:nvSpPr>
        <p:spPr>
          <a:xfrm>
            <a:off x="295275" y="3209925"/>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7</a:t>
            </a:r>
          </a:p>
        </p:txBody>
      </p:sp>
      <p:sp>
        <p:nvSpPr>
          <p:cNvPr id="61" name="Rectangle 60"/>
          <p:cNvSpPr/>
          <p:nvPr/>
        </p:nvSpPr>
        <p:spPr>
          <a:xfrm>
            <a:off x="295275" y="2746375"/>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8</a:t>
            </a:r>
          </a:p>
        </p:txBody>
      </p:sp>
      <p:sp>
        <p:nvSpPr>
          <p:cNvPr id="62" name="Rectangle 61"/>
          <p:cNvSpPr/>
          <p:nvPr/>
        </p:nvSpPr>
        <p:spPr>
          <a:xfrm>
            <a:off x="52388" y="1255713"/>
            <a:ext cx="571500" cy="571500"/>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11</a:t>
            </a:r>
          </a:p>
        </p:txBody>
      </p:sp>
      <p:sp>
        <p:nvSpPr>
          <p:cNvPr id="63" name="Rectangle 62"/>
          <p:cNvSpPr/>
          <p:nvPr/>
        </p:nvSpPr>
        <p:spPr>
          <a:xfrm>
            <a:off x="52388" y="1816100"/>
            <a:ext cx="571500"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10</a:t>
            </a:r>
          </a:p>
        </p:txBody>
      </p:sp>
      <p:sp>
        <p:nvSpPr>
          <p:cNvPr id="64" name="Rectangle 63"/>
          <p:cNvSpPr/>
          <p:nvPr/>
        </p:nvSpPr>
        <p:spPr>
          <a:xfrm>
            <a:off x="295275" y="4602163"/>
            <a:ext cx="328613"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4</a:t>
            </a:r>
          </a:p>
        </p:txBody>
      </p:sp>
      <p:sp>
        <p:nvSpPr>
          <p:cNvPr id="65" name="Rectangle 64"/>
          <p:cNvSpPr/>
          <p:nvPr/>
        </p:nvSpPr>
        <p:spPr>
          <a:xfrm>
            <a:off x="52388" y="5060950"/>
            <a:ext cx="242887" cy="138588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L</a:t>
            </a:r>
          </a:p>
        </p:txBody>
      </p:sp>
      <p:sp>
        <p:nvSpPr>
          <p:cNvPr id="66" name="Rectangle 65"/>
          <p:cNvSpPr/>
          <p:nvPr/>
        </p:nvSpPr>
        <p:spPr>
          <a:xfrm>
            <a:off x="52388" y="4094163"/>
            <a:ext cx="242887" cy="9747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M</a:t>
            </a:r>
          </a:p>
        </p:txBody>
      </p:sp>
      <p:sp>
        <p:nvSpPr>
          <p:cNvPr id="67" name="Rectangle 66"/>
          <p:cNvSpPr/>
          <p:nvPr/>
        </p:nvSpPr>
        <p:spPr>
          <a:xfrm>
            <a:off x="52388" y="2746375"/>
            <a:ext cx="242887" cy="13938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D</a:t>
            </a:r>
          </a:p>
        </p:txBody>
      </p:sp>
      <p:grpSp>
        <p:nvGrpSpPr>
          <p:cNvPr id="68" name="Group 124"/>
          <p:cNvGrpSpPr>
            <a:grpSpLocks/>
          </p:cNvGrpSpPr>
          <p:nvPr/>
        </p:nvGrpSpPr>
        <p:grpSpPr bwMode="auto">
          <a:xfrm>
            <a:off x="3959225" y="5500694"/>
            <a:ext cx="576263" cy="1023938"/>
            <a:chOff x="2445" y="3465"/>
            <a:chExt cx="363" cy="645"/>
          </a:xfrm>
        </p:grpSpPr>
        <p:sp>
          <p:nvSpPr>
            <p:cNvPr id="69" name="Rectangle 68"/>
            <p:cNvSpPr/>
            <p:nvPr/>
          </p:nvSpPr>
          <p:spPr>
            <a:xfrm>
              <a:off x="2517" y="3768"/>
              <a:ext cx="291" cy="2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BTS</a:t>
              </a:r>
              <a:r>
                <a:rPr kumimoji="0" lang="fr-FR" sz="800" b="1" i="0" u="none" strike="noStrike" kern="0" cap="none" spc="0" normalizeH="0" baseline="0" noProof="0" dirty="0">
                  <a:ln>
                    <a:noFill/>
                  </a:ln>
                  <a:solidFill>
                    <a:prstClr val="white"/>
                  </a:solidFill>
                  <a:effectLst/>
                  <a:uLnTx/>
                  <a:uFillTx/>
                  <a:latin typeface="Calibri"/>
                  <a:ea typeface="+mn-ea"/>
                  <a:cs typeface="+mn-cs"/>
                </a:rPr>
                <a:t>/A</a:t>
              </a:r>
              <a:endParaRPr kumimoji="0" lang="fr-FR" sz="800" b="0" i="0" u="none" strike="noStrike" kern="0" cap="none" spc="0" normalizeH="0" baseline="0" noProof="0" dirty="0">
                <a:ln>
                  <a:noFill/>
                </a:ln>
                <a:solidFill>
                  <a:prstClr val="white"/>
                </a:solidFill>
                <a:effectLst/>
                <a:uLnTx/>
                <a:uFillTx/>
                <a:latin typeface="Calibri"/>
                <a:ea typeface="+mn-ea"/>
                <a:cs typeface="+mn-cs"/>
              </a:endParaRPr>
            </a:p>
          </p:txBody>
        </p:sp>
        <p:sp>
          <p:nvSpPr>
            <p:cNvPr id="70" name="Rectangle 69"/>
            <p:cNvSpPr/>
            <p:nvPr/>
          </p:nvSpPr>
          <p:spPr>
            <a:xfrm>
              <a:off x="2516" y="3465"/>
              <a:ext cx="292" cy="30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BTS</a:t>
              </a:r>
              <a:r>
                <a:rPr kumimoji="0" lang="fr-FR" sz="800" b="1" i="0" u="none" strike="noStrike" kern="0" cap="none" spc="0" normalizeH="0" baseline="0" noProof="0" dirty="0">
                  <a:ln>
                    <a:noFill/>
                  </a:ln>
                  <a:solidFill>
                    <a:prstClr val="white"/>
                  </a:solidFill>
                  <a:effectLst/>
                  <a:uLnTx/>
                  <a:uFillTx/>
                  <a:latin typeface="Calibri"/>
                  <a:ea typeface="+mn-ea"/>
                  <a:cs typeface="+mn-cs"/>
                </a:rPr>
                <a:t>/A</a:t>
              </a:r>
              <a:endParaRPr kumimoji="0" lang="fr-FR" sz="8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Rectangle 70"/>
            <p:cNvSpPr/>
            <p:nvPr/>
          </p:nvSpPr>
          <p:spPr>
            <a:xfrm>
              <a:off x="2445" y="3465"/>
              <a:ext cx="72" cy="59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BTS</a:t>
              </a:r>
            </a:p>
          </p:txBody>
        </p:sp>
        <p:sp>
          <p:nvSpPr>
            <p:cNvPr id="72" name="Ellipse 5"/>
            <p:cNvSpPr/>
            <p:nvPr/>
          </p:nvSpPr>
          <p:spPr>
            <a:xfrm>
              <a:off x="2560" y="401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grpSp>
      <p:grpSp>
        <p:nvGrpSpPr>
          <p:cNvPr id="73" name="Group 180"/>
          <p:cNvGrpSpPr>
            <a:grpSpLocks/>
          </p:cNvGrpSpPr>
          <p:nvPr/>
        </p:nvGrpSpPr>
        <p:grpSpPr bwMode="auto">
          <a:xfrm>
            <a:off x="6539341" y="4964113"/>
            <a:ext cx="430542" cy="1566862"/>
            <a:chOff x="3982" y="3127"/>
            <a:chExt cx="414" cy="987"/>
          </a:xfrm>
        </p:grpSpPr>
        <p:sp>
          <p:nvSpPr>
            <p:cNvPr id="74" name="Rectangle 73"/>
            <p:cNvSpPr/>
            <p:nvPr/>
          </p:nvSpPr>
          <p:spPr>
            <a:xfrm>
              <a:off x="4016" y="3768"/>
              <a:ext cx="364" cy="288"/>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black"/>
                </a:solidFill>
                <a:effectLst/>
                <a:uLnTx/>
                <a:uFillTx/>
                <a:latin typeface="Calibri"/>
                <a:ea typeface="+mn-ea"/>
                <a:cs typeface="+mn-cs"/>
              </a:endParaRPr>
            </a:p>
          </p:txBody>
        </p:sp>
        <p:sp>
          <p:nvSpPr>
            <p:cNvPr id="75" name="Rectangle 74"/>
            <p:cNvSpPr/>
            <p:nvPr/>
          </p:nvSpPr>
          <p:spPr>
            <a:xfrm>
              <a:off x="4016" y="3468"/>
              <a:ext cx="364" cy="301"/>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76" name="Rectangle 75"/>
            <p:cNvSpPr/>
            <p:nvPr/>
          </p:nvSpPr>
          <p:spPr>
            <a:xfrm>
              <a:off x="4016" y="3227"/>
              <a:ext cx="364" cy="242"/>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77" name="Rectangle 76"/>
            <p:cNvSpPr/>
            <p:nvPr/>
          </p:nvSpPr>
          <p:spPr>
            <a:xfrm>
              <a:off x="4016" y="3127"/>
              <a:ext cx="364" cy="9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DCG</a:t>
              </a:r>
            </a:p>
          </p:txBody>
        </p:sp>
        <p:sp>
          <p:nvSpPr>
            <p:cNvPr id="78" name="Ellipse 5"/>
            <p:cNvSpPr/>
            <p:nvPr/>
          </p:nvSpPr>
          <p:spPr>
            <a:xfrm>
              <a:off x="4073" y="4020"/>
              <a:ext cx="250"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sp>
          <p:nvSpPr>
            <p:cNvPr id="79" name="Text Box 163"/>
            <p:cNvSpPr txBox="1">
              <a:spLocks noChangeArrowheads="1"/>
            </p:cNvSpPr>
            <p:nvPr/>
          </p:nvSpPr>
          <p:spPr bwMode="auto">
            <a:xfrm rot="16200000">
              <a:off x="3828" y="3430"/>
              <a:ext cx="722"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100" b="1" i="0" u="none" strike="noStrike" kern="0" cap="none" spc="0" normalizeH="0" baseline="0" noProof="0" dirty="0">
                  <a:ln>
                    <a:noFill/>
                  </a:ln>
                  <a:solidFill>
                    <a:prstClr val="black"/>
                  </a:solidFill>
                  <a:effectLst/>
                  <a:uLnTx/>
                  <a:uFillTx/>
                  <a:latin typeface="Calibri" pitchFamily="34" charset="0"/>
                </a:rPr>
                <a:t>Comptabilité</a:t>
              </a:r>
              <a:br>
                <a:rPr kumimoji="0" lang="fr-FR" altLang="fr-FR" sz="1100" b="1" i="0" u="none" strike="noStrike" kern="0" cap="none" spc="0" normalizeH="0" baseline="0" noProof="0" dirty="0">
                  <a:ln>
                    <a:noFill/>
                  </a:ln>
                  <a:solidFill>
                    <a:prstClr val="black"/>
                  </a:solidFill>
                  <a:effectLst/>
                  <a:uLnTx/>
                  <a:uFillTx/>
                  <a:latin typeface="Calibri" pitchFamily="34" charset="0"/>
                </a:rPr>
              </a:br>
              <a:r>
                <a:rPr kumimoji="0" lang="fr-FR" altLang="fr-FR" sz="1100" b="1" i="0" u="none" strike="noStrike" kern="0" cap="none" spc="0" normalizeH="0" baseline="0" noProof="0" dirty="0">
                  <a:ln>
                    <a:noFill/>
                  </a:ln>
                  <a:solidFill>
                    <a:prstClr val="black"/>
                  </a:solidFill>
                  <a:effectLst/>
                  <a:uLnTx/>
                  <a:uFillTx/>
                  <a:latin typeface="Calibri" pitchFamily="34" charset="0"/>
                </a:rPr>
                <a:t>Gestion</a:t>
              </a:r>
            </a:p>
          </p:txBody>
        </p:sp>
      </p:grpSp>
      <p:grpSp>
        <p:nvGrpSpPr>
          <p:cNvPr id="80" name="Group 179"/>
          <p:cNvGrpSpPr>
            <a:grpSpLocks/>
          </p:cNvGrpSpPr>
          <p:nvPr/>
        </p:nvGrpSpPr>
        <p:grpSpPr bwMode="auto">
          <a:xfrm>
            <a:off x="6539367" y="2746375"/>
            <a:ext cx="461739" cy="2232025"/>
            <a:chOff x="3982" y="1730"/>
            <a:chExt cx="444" cy="1406"/>
          </a:xfrm>
        </p:grpSpPr>
        <p:sp>
          <p:nvSpPr>
            <p:cNvPr id="81" name="Rectangle 231"/>
            <p:cNvSpPr/>
            <p:nvPr/>
          </p:nvSpPr>
          <p:spPr>
            <a:xfrm>
              <a:off x="4016" y="2895"/>
              <a:ext cx="364" cy="194"/>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black"/>
                </a:solidFill>
                <a:effectLst/>
                <a:uLnTx/>
                <a:uFillTx/>
                <a:latin typeface="Calibri"/>
                <a:ea typeface="+mn-ea"/>
                <a:cs typeface="+mn-cs"/>
              </a:endParaRPr>
            </a:p>
          </p:txBody>
        </p:sp>
        <p:sp>
          <p:nvSpPr>
            <p:cNvPr id="82" name="Rectangle 232"/>
            <p:cNvSpPr/>
            <p:nvPr/>
          </p:nvSpPr>
          <p:spPr>
            <a:xfrm>
              <a:off x="4016" y="2695"/>
              <a:ext cx="364" cy="199"/>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3" name="Rectangle 82"/>
            <p:cNvSpPr/>
            <p:nvPr/>
          </p:nvSpPr>
          <p:spPr>
            <a:xfrm>
              <a:off x="4022" y="2315"/>
              <a:ext cx="364" cy="252"/>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4" name="Rectangle 83"/>
            <p:cNvSpPr/>
            <p:nvPr/>
          </p:nvSpPr>
          <p:spPr>
            <a:xfrm>
              <a:off x="4022" y="2026"/>
              <a:ext cx="364" cy="289"/>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5" name="Rectangle 84"/>
            <p:cNvSpPr/>
            <p:nvPr/>
          </p:nvSpPr>
          <p:spPr>
            <a:xfrm>
              <a:off x="4022" y="1845"/>
              <a:ext cx="364" cy="181"/>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6" name="Rectangle 240"/>
            <p:cNvSpPr/>
            <p:nvPr/>
          </p:nvSpPr>
          <p:spPr>
            <a:xfrm>
              <a:off x="4016" y="2594"/>
              <a:ext cx="364"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70" normalizeH="0" baseline="0" noProof="0" dirty="0">
                  <a:ln>
                    <a:noFill/>
                  </a:ln>
                  <a:solidFill>
                    <a:prstClr val="white"/>
                  </a:solidFill>
                  <a:effectLst/>
                  <a:uLnTx/>
                  <a:uFillTx/>
                  <a:latin typeface="Calibri"/>
                  <a:ea typeface="+mn-ea"/>
                  <a:cs typeface="+mn-cs"/>
                </a:rPr>
                <a:t>DSCG</a:t>
              </a:r>
            </a:p>
          </p:txBody>
        </p:sp>
        <p:sp>
          <p:nvSpPr>
            <p:cNvPr id="87" name="Rectangle 86"/>
            <p:cNvSpPr/>
            <p:nvPr/>
          </p:nvSpPr>
          <p:spPr>
            <a:xfrm>
              <a:off x="4022" y="1730"/>
              <a:ext cx="364" cy="11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DEC</a:t>
              </a:r>
            </a:p>
          </p:txBody>
        </p:sp>
        <p:sp>
          <p:nvSpPr>
            <p:cNvPr id="88" name="Ellipse 5"/>
            <p:cNvSpPr/>
            <p:nvPr/>
          </p:nvSpPr>
          <p:spPr>
            <a:xfrm>
              <a:off x="4086" y="3042"/>
              <a:ext cx="224"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sp>
          <p:nvSpPr>
            <p:cNvPr id="89" name="Ellipse 5"/>
            <p:cNvSpPr/>
            <p:nvPr/>
          </p:nvSpPr>
          <p:spPr>
            <a:xfrm>
              <a:off x="4086" y="2520"/>
              <a:ext cx="237"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sp>
          <p:nvSpPr>
            <p:cNvPr id="90" name="Text Box 164"/>
            <p:cNvSpPr txBox="1">
              <a:spLocks noChangeArrowheads="1"/>
            </p:cNvSpPr>
            <p:nvPr/>
          </p:nvSpPr>
          <p:spPr bwMode="auto">
            <a:xfrm rot="16200000">
              <a:off x="3864" y="1970"/>
              <a:ext cx="68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a:ln>
                    <a:noFill/>
                  </a:ln>
                  <a:solidFill>
                    <a:prstClr val="black"/>
                  </a:solidFill>
                  <a:effectLst/>
                  <a:uLnTx/>
                  <a:uFillTx/>
                  <a:latin typeface="Calibri" pitchFamily="34" charset="0"/>
                </a:rPr>
                <a:t>Expertise comptable</a:t>
              </a:r>
            </a:p>
          </p:txBody>
        </p:sp>
      </p:grpSp>
      <p:grpSp>
        <p:nvGrpSpPr>
          <p:cNvPr id="91" name="Group 194"/>
          <p:cNvGrpSpPr>
            <a:grpSpLocks/>
          </p:cNvGrpSpPr>
          <p:nvPr/>
        </p:nvGrpSpPr>
        <p:grpSpPr bwMode="auto">
          <a:xfrm>
            <a:off x="4721229" y="5500690"/>
            <a:ext cx="576263" cy="1023938"/>
            <a:chOff x="2925" y="3465"/>
            <a:chExt cx="363" cy="645"/>
          </a:xfrm>
        </p:grpSpPr>
        <p:sp>
          <p:nvSpPr>
            <p:cNvPr id="92" name="Rectangle 91"/>
            <p:cNvSpPr/>
            <p:nvPr/>
          </p:nvSpPr>
          <p:spPr>
            <a:xfrm>
              <a:off x="2925" y="3771"/>
              <a:ext cx="363" cy="29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alibri"/>
                  <a:ea typeface="+mn-ea"/>
                  <a:cs typeface="+mn-cs"/>
                </a:rPr>
                <a:t>Éco</a:t>
              </a:r>
              <a:endParaRPr kumimoji="0" lang="fr-FR"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a:xfrm>
              <a:off x="2925" y="3465"/>
              <a:ext cx="363" cy="30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alibri"/>
                  <a:ea typeface="+mn-ea"/>
                  <a:cs typeface="+mn-cs"/>
                </a:rPr>
                <a:t>Éco</a:t>
              </a:r>
              <a:endParaRPr kumimoji="0" lang="fr-FR"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94" name="Ellipse 5"/>
            <p:cNvSpPr/>
            <p:nvPr/>
          </p:nvSpPr>
          <p:spPr>
            <a:xfrm>
              <a:off x="2965" y="401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95" name="Group 195"/>
          <p:cNvGrpSpPr>
            <a:grpSpLocks/>
          </p:cNvGrpSpPr>
          <p:nvPr/>
        </p:nvGrpSpPr>
        <p:grpSpPr bwMode="auto">
          <a:xfrm>
            <a:off x="5339159" y="5500688"/>
            <a:ext cx="576263" cy="1028700"/>
            <a:chOff x="3239" y="3465"/>
            <a:chExt cx="363" cy="648"/>
          </a:xfrm>
        </p:grpSpPr>
        <p:sp>
          <p:nvSpPr>
            <p:cNvPr id="96" name="Rectangle 95"/>
            <p:cNvSpPr/>
            <p:nvPr/>
          </p:nvSpPr>
          <p:spPr>
            <a:xfrm>
              <a:off x="3239" y="3771"/>
              <a:ext cx="363" cy="29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Lettres</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7" name="Rectangle 96"/>
            <p:cNvSpPr/>
            <p:nvPr/>
          </p:nvSpPr>
          <p:spPr>
            <a:xfrm>
              <a:off x="3239" y="3465"/>
              <a:ext cx="363" cy="30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Lettres</a:t>
              </a:r>
              <a:endParaRPr kumimoji="0" lang="fr-FR" sz="1050" b="1" i="0" u="none" strike="noStrike" kern="0" cap="none" spc="0" normalizeH="0" baseline="0" noProof="0" dirty="0">
                <a:ln>
                  <a:noFill/>
                </a:ln>
                <a:solidFill>
                  <a:prstClr val="white"/>
                </a:solidFill>
                <a:effectLst/>
                <a:uLnTx/>
                <a:uFillTx/>
                <a:latin typeface="Calibri"/>
                <a:ea typeface="+mn-ea"/>
                <a:cs typeface="+mn-cs"/>
              </a:endParaRPr>
            </a:p>
          </p:txBody>
        </p:sp>
        <p:sp>
          <p:nvSpPr>
            <p:cNvPr id="98" name="Ellipse 5"/>
            <p:cNvSpPr/>
            <p:nvPr/>
          </p:nvSpPr>
          <p:spPr>
            <a:xfrm>
              <a:off x="3311" y="4019"/>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99" name="Group 196"/>
          <p:cNvGrpSpPr>
            <a:grpSpLocks/>
          </p:cNvGrpSpPr>
          <p:nvPr/>
        </p:nvGrpSpPr>
        <p:grpSpPr bwMode="auto">
          <a:xfrm>
            <a:off x="5952331" y="5505447"/>
            <a:ext cx="576263" cy="1025525"/>
            <a:chOff x="3693" y="3468"/>
            <a:chExt cx="363" cy="646"/>
          </a:xfrm>
        </p:grpSpPr>
        <p:sp>
          <p:nvSpPr>
            <p:cNvPr id="100" name="Rectangle 99"/>
            <p:cNvSpPr/>
            <p:nvPr/>
          </p:nvSpPr>
          <p:spPr>
            <a:xfrm>
              <a:off x="3693" y="3769"/>
              <a:ext cx="363" cy="292"/>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Sciences</a:t>
              </a: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1" name="Rectangle 100"/>
            <p:cNvSpPr/>
            <p:nvPr/>
          </p:nvSpPr>
          <p:spPr>
            <a:xfrm>
              <a:off x="3693" y="3468"/>
              <a:ext cx="363" cy="3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Sciences</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102" name="Ellipse 5"/>
            <p:cNvSpPr/>
            <p:nvPr/>
          </p:nvSpPr>
          <p:spPr>
            <a:xfrm>
              <a:off x="3773"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103" name="Group 232"/>
          <p:cNvGrpSpPr>
            <a:grpSpLocks/>
          </p:cNvGrpSpPr>
          <p:nvPr/>
        </p:nvGrpSpPr>
        <p:grpSpPr bwMode="auto">
          <a:xfrm>
            <a:off x="6979480" y="4117976"/>
            <a:ext cx="513324" cy="2413000"/>
            <a:chOff x="4339" y="2594"/>
            <a:chExt cx="420" cy="1520"/>
          </a:xfrm>
        </p:grpSpPr>
        <p:sp>
          <p:nvSpPr>
            <p:cNvPr id="104" name="Rectangle 231"/>
            <p:cNvSpPr>
              <a:spLocks noChangeArrowheads="1"/>
            </p:cNvSpPr>
            <p:nvPr/>
          </p:nvSpPr>
          <p:spPr bwMode="auto">
            <a:xfrm>
              <a:off x="4377" y="3770"/>
              <a:ext cx="351" cy="286"/>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0"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5" name="Rectangle 232"/>
            <p:cNvSpPr>
              <a:spLocks noChangeArrowheads="1"/>
            </p:cNvSpPr>
            <p:nvPr/>
          </p:nvSpPr>
          <p:spPr bwMode="auto">
            <a:xfrm>
              <a:off x="4377" y="3452"/>
              <a:ext cx="351" cy="324"/>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6" name="Rectangle 232"/>
            <p:cNvSpPr>
              <a:spLocks noChangeArrowheads="1"/>
            </p:cNvSpPr>
            <p:nvPr/>
          </p:nvSpPr>
          <p:spPr bwMode="auto">
            <a:xfrm>
              <a:off x="4377" y="3151"/>
              <a:ext cx="351" cy="301"/>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7" name="Rectangle 232"/>
            <p:cNvSpPr>
              <a:spLocks noChangeArrowheads="1"/>
            </p:cNvSpPr>
            <p:nvPr/>
          </p:nvSpPr>
          <p:spPr bwMode="auto">
            <a:xfrm>
              <a:off x="4377" y="2891"/>
              <a:ext cx="351" cy="260"/>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8" name="Rectangle 232"/>
            <p:cNvSpPr>
              <a:spLocks noChangeArrowheads="1"/>
            </p:cNvSpPr>
            <p:nvPr/>
          </p:nvSpPr>
          <p:spPr bwMode="auto">
            <a:xfrm>
              <a:off x="4377" y="2707"/>
              <a:ext cx="351" cy="184"/>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9" name="Rectangle 240"/>
            <p:cNvSpPr/>
            <p:nvPr/>
          </p:nvSpPr>
          <p:spPr>
            <a:xfrm>
              <a:off x="4377" y="2594"/>
              <a:ext cx="351"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a:ln>
                    <a:noFill/>
                  </a:ln>
                  <a:solidFill>
                    <a:prstClr val="white"/>
                  </a:solidFill>
                  <a:effectLst/>
                  <a:uLnTx/>
                  <a:uFillTx/>
                  <a:latin typeface="Calibri"/>
                  <a:ea typeface="+mn-ea"/>
                  <a:cs typeface="+mn-cs"/>
                </a:rPr>
                <a:t>Diplômes d’écoles</a:t>
              </a:r>
            </a:p>
          </p:txBody>
        </p:sp>
        <p:sp>
          <p:nvSpPr>
            <p:cNvPr id="110" name="Text Box 167"/>
            <p:cNvSpPr txBox="1">
              <a:spLocks noChangeArrowheads="1"/>
            </p:cNvSpPr>
            <p:nvPr/>
          </p:nvSpPr>
          <p:spPr bwMode="auto">
            <a:xfrm rot="16200000">
              <a:off x="3914" y="3189"/>
              <a:ext cx="1270" cy="420"/>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400" b="1" i="0" u="none" strike="noStrike" kern="0" cap="none" spc="0" normalizeH="0" baseline="0" noProof="0" dirty="0">
                  <a:ln>
                    <a:noFill/>
                  </a:ln>
                  <a:solidFill>
                    <a:prstClr val="black"/>
                  </a:solidFill>
                  <a:effectLst/>
                  <a:uLnTx/>
                  <a:uFillTx/>
                  <a:latin typeface="Calibri" pitchFamily="34" charset="0"/>
                </a:rPr>
                <a:t>Grandes </a:t>
              </a:r>
              <a:r>
                <a:rPr kumimoji="0" lang="fr-FR" altLang="fr-FR" sz="1400" b="1" i="0" u="none" strike="noStrike" kern="0" cap="none" spc="0" normalizeH="0" baseline="0" noProof="0" dirty="0" smtClean="0">
                  <a:ln>
                    <a:noFill/>
                  </a:ln>
                  <a:solidFill>
                    <a:prstClr val="black"/>
                  </a:solidFill>
                  <a:effectLst/>
                  <a:uLnTx/>
                  <a:uFillTx/>
                  <a:latin typeface="Calibri" pitchFamily="34" charset="0"/>
                </a:rPr>
                <a:t>écoles</a:t>
              </a:r>
              <a:r>
                <a:rPr kumimoji="0" lang="fr-FR" altLang="fr-FR" sz="1200" b="1" i="0" u="none" strike="noStrike" kern="0" cap="none" spc="0" normalizeH="0" baseline="0" noProof="0" dirty="0">
                  <a:ln>
                    <a:noFill/>
                  </a:ln>
                  <a:solidFill>
                    <a:prstClr val="black"/>
                  </a:solidFill>
                  <a:effectLst/>
                  <a:uLnTx/>
                  <a:uFillTx/>
                  <a:latin typeface="Calibri" pitchFamily="34" charset="0"/>
                </a:rPr>
                <a:t> </a:t>
              </a:r>
              <a:r>
                <a:rPr kumimoji="0" lang="fr-FR" altLang="fr-FR" sz="1200" b="0" i="0" u="none" strike="noStrike" kern="0" cap="none" spc="0" normalizeH="0" baseline="0" noProof="0" dirty="0" smtClean="0">
                  <a:ln>
                    <a:noFill/>
                  </a:ln>
                  <a:solidFill>
                    <a:prstClr val="black"/>
                  </a:solidFill>
                  <a:effectLst/>
                  <a:uLnTx/>
                  <a:uFillTx/>
                  <a:latin typeface="Calibri" pitchFamily="34" charset="0"/>
                </a:rPr>
                <a:t>post-bac</a:t>
              </a:r>
            </a:p>
            <a:p>
              <a:pPr marL="0" marR="0" lvl="0" indent="0" algn="ctr" defTabSz="914400" eaLnBrk="1" fontAlgn="auto" latinLnBrk="0" hangingPunct="1">
                <a:lnSpc>
                  <a:spcPct val="100000"/>
                </a:lnSpc>
                <a:spcBef>
                  <a:spcPts val="400"/>
                </a:spcBef>
                <a:spcAft>
                  <a:spcPts val="0"/>
                </a:spcAft>
                <a:buClrTx/>
                <a:buSzTx/>
                <a:buFontTx/>
                <a:buNone/>
                <a:tabLst/>
                <a:defRPr/>
              </a:pPr>
              <a:r>
                <a:rPr kumimoji="0" lang="fr-FR" altLang="fr-FR" sz="1000" b="0" i="0" u="none" strike="noStrike" kern="0" cap="none" spc="0" normalizeH="0" baseline="0" noProof="0" dirty="0" smtClean="0">
                  <a:ln>
                    <a:noFill/>
                  </a:ln>
                  <a:solidFill>
                    <a:prstClr val="black"/>
                  </a:solidFill>
                  <a:effectLst/>
                  <a:uLnTx/>
                  <a:uFillTx/>
                  <a:latin typeface="Calibri" pitchFamily="34" charset="0"/>
                </a:rPr>
                <a:t>Ingénieurs, commerce, arts, IEP</a:t>
              </a:r>
              <a:endParaRPr kumimoji="0" lang="fr-FR" altLang="fr-FR" sz="1000" b="0" i="0" u="none" strike="noStrike" kern="0" cap="none" spc="0" normalizeH="0" baseline="0" noProof="0" dirty="0">
                <a:ln>
                  <a:noFill/>
                </a:ln>
                <a:solidFill>
                  <a:prstClr val="black"/>
                </a:solidFill>
                <a:effectLst/>
                <a:uLnTx/>
                <a:uFillTx/>
                <a:latin typeface="Calibri" pitchFamily="34" charset="0"/>
              </a:endParaRPr>
            </a:p>
          </p:txBody>
        </p:sp>
        <p:sp>
          <p:nvSpPr>
            <p:cNvPr id="111" name="Ellipse 5"/>
            <p:cNvSpPr/>
            <p:nvPr/>
          </p:nvSpPr>
          <p:spPr>
            <a:xfrm>
              <a:off x="4445"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grpSp>
      <p:grpSp>
        <p:nvGrpSpPr>
          <p:cNvPr id="112" name="Groupe 60"/>
          <p:cNvGrpSpPr>
            <a:grpSpLocks/>
          </p:cNvGrpSpPr>
          <p:nvPr/>
        </p:nvGrpSpPr>
        <p:grpSpPr bwMode="auto">
          <a:xfrm>
            <a:off x="7488140" y="4117976"/>
            <a:ext cx="356321" cy="2405062"/>
            <a:chOff x="7641959" y="4117976"/>
            <a:chExt cx="282579" cy="2405063"/>
          </a:xfrm>
        </p:grpSpPr>
        <p:sp>
          <p:nvSpPr>
            <p:cNvPr id="113" name="Rectangle 232"/>
            <p:cNvSpPr>
              <a:spLocks noChangeArrowheads="1"/>
            </p:cNvSpPr>
            <p:nvPr/>
          </p:nvSpPr>
          <p:spPr bwMode="auto">
            <a:xfrm>
              <a:off x="7644307" y="4999235"/>
              <a:ext cx="251621" cy="480815"/>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grpSp>
          <p:nvGrpSpPr>
            <p:cNvPr id="114" name="Group 265"/>
            <p:cNvGrpSpPr>
              <a:grpSpLocks/>
            </p:cNvGrpSpPr>
            <p:nvPr/>
          </p:nvGrpSpPr>
          <p:grpSpPr bwMode="auto">
            <a:xfrm>
              <a:off x="7641959" y="4117976"/>
              <a:ext cx="282579" cy="2405063"/>
              <a:chOff x="4765" y="2594"/>
              <a:chExt cx="178" cy="1515"/>
            </a:xfrm>
          </p:grpSpPr>
          <p:sp>
            <p:nvSpPr>
              <p:cNvPr id="115" name="Rectangle 231"/>
              <p:cNvSpPr>
                <a:spLocks noChangeArrowheads="1"/>
              </p:cNvSpPr>
              <p:nvPr/>
            </p:nvSpPr>
            <p:spPr bwMode="auto">
              <a:xfrm>
                <a:off x="4767" y="3770"/>
                <a:ext cx="159" cy="286"/>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0"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6" name="Rectangle 232"/>
              <p:cNvSpPr>
                <a:spLocks noChangeArrowheads="1"/>
              </p:cNvSpPr>
              <p:nvPr/>
            </p:nvSpPr>
            <p:spPr bwMode="auto">
              <a:xfrm>
                <a:off x="4767" y="3452"/>
                <a:ext cx="159" cy="319"/>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7" name="Rectangle 232"/>
              <p:cNvSpPr>
                <a:spLocks noChangeArrowheads="1"/>
              </p:cNvSpPr>
              <p:nvPr/>
            </p:nvSpPr>
            <p:spPr bwMode="auto">
              <a:xfrm>
                <a:off x="4766" y="2887"/>
                <a:ext cx="159" cy="264"/>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8" name="Rectangle 232"/>
              <p:cNvSpPr>
                <a:spLocks noChangeArrowheads="1"/>
              </p:cNvSpPr>
              <p:nvPr/>
            </p:nvSpPr>
            <p:spPr bwMode="auto">
              <a:xfrm>
                <a:off x="4766" y="2707"/>
                <a:ext cx="159" cy="184"/>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9" name="Rectangle 240"/>
              <p:cNvSpPr/>
              <p:nvPr/>
            </p:nvSpPr>
            <p:spPr>
              <a:xfrm>
                <a:off x="4765" y="2594"/>
                <a:ext cx="161"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Arial" charset="0"/>
                  </a:rPr>
                  <a:t>DEA</a:t>
                </a:r>
                <a:endParaRPr kumimoji="0" lang="fr-FR" sz="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20" name="Ellipse 5"/>
              <p:cNvSpPr/>
              <p:nvPr/>
            </p:nvSpPr>
            <p:spPr>
              <a:xfrm>
                <a:off x="4781" y="4020"/>
                <a:ext cx="136" cy="8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sp>
            <p:nvSpPr>
              <p:cNvPr id="121" name="Text Box 203"/>
              <p:cNvSpPr txBox="1">
                <a:spLocks noChangeArrowheads="1"/>
              </p:cNvSpPr>
              <p:nvPr/>
            </p:nvSpPr>
            <p:spPr bwMode="auto">
              <a:xfrm rot="16200000">
                <a:off x="4469" y="3319"/>
                <a:ext cx="77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150" normalizeH="0" baseline="0" noProof="0" dirty="0">
                    <a:ln>
                      <a:noFill/>
                    </a:ln>
                    <a:solidFill>
                      <a:prstClr val="white"/>
                    </a:solidFill>
                    <a:effectLst/>
                    <a:uLnTx/>
                    <a:uFillTx/>
                    <a:latin typeface="Calibri" pitchFamily="34" charset="0"/>
                  </a:rPr>
                  <a:t>Architecture</a:t>
                </a:r>
              </a:p>
            </p:txBody>
          </p:sp>
        </p:grpSp>
      </p:grpSp>
      <p:grpSp>
        <p:nvGrpSpPr>
          <p:cNvPr id="122" name="Group 246"/>
          <p:cNvGrpSpPr>
            <a:grpSpLocks/>
          </p:cNvGrpSpPr>
          <p:nvPr/>
        </p:nvGrpSpPr>
        <p:grpSpPr bwMode="auto">
          <a:xfrm>
            <a:off x="3351213" y="5500694"/>
            <a:ext cx="576262" cy="1030288"/>
            <a:chOff x="2062" y="3465"/>
            <a:chExt cx="363" cy="649"/>
          </a:xfrm>
        </p:grpSpPr>
        <p:sp>
          <p:nvSpPr>
            <p:cNvPr id="123" name="Rectangle 122"/>
            <p:cNvSpPr/>
            <p:nvPr/>
          </p:nvSpPr>
          <p:spPr>
            <a:xfrm>
              <a:off x="2151" y="3768"/>
              <a:ext cx="274" cy="293"/>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4" name="Rectangle 123"/>
            <p:cNvSpPr/>
            <p:nvPr/>
          </p:nvSpPr>
          <p:spPr>
            <a:xfrm>
              <a:off x="2151" y="3465"/>
              <a:ext cx="274" cy="306"/>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5" name="Rectangle 124"/>
            <p:cNvSpPr/>
            <p:nvPr/>
          </p:nvSpPr>
          <p:spPr>
            <a:xfrm>
              <a:off x="2062" y="3465"/>
              <a:ext cx="89" cy="59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6" name="Ellipse 5"/>
            <p:cNvSpPr/>
            <p:nvPr/>
          </p:nvSpPr>
          <p:spPr>
            <a:xfrm>
              <a:off x="2192"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127" name="Groupe 126"/>
          <p:cNvGrpSpPr>
            <a:grpSpLocks/>
          </p:cNvGrpSpPr>
          <p:nvPr/>
        </p:nvGrpSpPr>
        <p:grpSpPr bwMode="auto">
          <a:xfrm>
            <a:off x="3349627" y="4937125"/>
            <a:ext cx="1185863" cy="563563"/>
            <a:chOff x="3349627" y="4937125"/>
            <a:chExt cx="1185863" cy="563563"/>
          </a:xfrm>
        </p:grpSpPr>
        <p:grpSp>
          <p:nvGrpSpPr>
            <p:cNvPr id="128" name="Group 249"/>
            <p:cNvGrpSpPr>
              <a:grpSpLocks/>
            </p:cNvGrpSpPr>
            <p:nvPr/>
          </p:nvGrpSpPr>
          <p:grpSpPr bwMode="auto">
            <a:xfrm>
              <a:off x="3349627" y="4937125"/>
              <a:ext cx="1185863" cy="520700"/>
              <a:chOff x="2061" y="3110"/>
              <a:chExt cx="747" cy="328"/>
            </a:xfrm>
          </p:grpSpPr>
          <p:sp>
            <p:nvSpPr>
              <p:cNvPr id="130" name="Rectangle 129"/>
              <p:cNvSpPr/>
              <p:nvPr/>
            </p:nvSpPr>
            <p:spPr>
              <a:xfrm>
                <a:off x="2062" y="3226"/>
                <a:ext cx="746" cy="212"/>
              </a:xfrm>
              <a:prstGeom prst="rect">
                <a:avLst/>
              </a:prstGeom>
              <a:solidFill>
                <a:srgbClr val="39DB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31" name="Rectangle 130"/>
              <p:cNvSpPr/>
              <p:nvPr/>
            </p:nvSpPr>
            <p:spPr>
              <a:xfrm>
                <a:off x="2061" y="3110"/>
                <a:ext cx="747" cy="11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Licence professionnelle</a:t>
                </a:r>
              </a:p>
            </p:txBody>
          </p:sp>
        </p:grpSp>
        <p:sp>
          <p:nvSpPr>
            <p:cNvPr id="129" name="Ellipse 5"/>
            <p:cNvSpPr/>
            <p:nvPr/>
          </p:nvSpPr>
          <p:spPr>
            <a:xfrm>
              <a:off x="3786188" y="5351463"/>
              <a:ext cx="320675" cy="149225"/>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132" name="Rectangle 256"/>
          <p:cNvSpPr>
            <a:spLocks noChangeArrowheads="1"/>
          </p:cNvSpPr>
          <p:nvPr/>
        </p:nvSpPr>
        <p:spPr bwMode="auto">
          <a:xfrm>
            <a:off x="8371009" y="4962525"/>
            <a:ext cx="33201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700" b="1" i="0" u="none" strike="noStrike" kern="0" cap="none" spc="0" normalizeH="0" baseline="0" noProof="0">
                <a:ln>
                  <a:noFill/>
                </a:ln>
                <a:solidFill>
                  <a:prstClr val="white"/>
                </a:solidFill>
                <a:effectLst/>
                <a:uLnTx/>
                <a:uFillTx/>
                <a:latin typeface="Calibri" pitchFamily="34" charset="0"/>
              </a:rPr>
              <a:t>DE</a:t>
            </a:r>
          </a:p>
        </p:txBody>
      </p:sp>
      <p:sp>
        <p:nvSpPr>
          <p:cNvPr id="133" name="Rectangle 257"/>
          <p:cNvSpPr>
            <a:spLocks noChangeArrowheads="1"/>
          </p:cNvSpPr>
          <p:nvPr/>
        </p:nvSpPr>
        <p:spPr bwMode="auto">
          <a:xfrm>
            <a:off x="8371009" y="4545013"/>
            <a:ext cx="33201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700" b="1" i="0" u="none" strike="noStrike" kern="0" cap="none" spc="0" normalizeH="0" baseline="0" noProof="0">
                <a:ln>
                  <a:noFill/>
                </a:ln>
                <a:solidFill>
                  <a:prstClr val="white"/>
                </a:solidFill>
                <a:effectLst/>
                <a:uLnTx/>
                <a:uFillTx/>
                <a:latin typeface="Calibri" pitchFamily="34" charset="0"/>
              </a:rPr>
              <a:t>DE</a:t>
            </a:r>
          </a:p>
        </p:txBody>
      </p:sp>
      <p:grpSp>
        <p:nvGrpSpPr>
          <p:cNvPr id="134" name="Groupe 59"/>
          <p:cNvGrpSpPr>
            <a:grpSpLocks/>
          </p:cNvGrpSpPr>
          <p:nvPr/>
        </p:nvGrpSpPr>
        <p:grpSpPr bwMode="auto">
          <a:xfrm>
            <a:off x="7803049" y="4117975"/>
            <a:ext cx="551813" cy="2412571"/>
            <a:chOff x="7906979" y="4118563"/>
            <a:chExt cx="560242" cy="2412571"/>
          </a:xfrm>
        </p:grpSpPr>
        <p:sp>
          <p:nvSpPr>
            <p:cNvPr id="135" name="Rectangle 231"/>
            <p:cNvSpPr>
              <a:spLocks noChangeArrowheads="1"/>
            </p:cNvSpPr>
            <p:nvPr/>
          </p:nvSpPr>
          <p:spPr bwMode="auto">
            <a:xfrm>
              <a:off x="7962935" y="5984875"/>
              <a:ext cx="252144" cy="45402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36" name="Rectangle 232"/>
            <p:cNvSpPr>
              <a:spLocks noChangeArrowheads="1"/>
            </p:cNvSpPr>
            <p:nvPr/>
          </p:nvSpPr>
          <p:spPr bwMode="auto">
            <a:xfrm>
              <a:off x="7962935" y="5480050"/>
              <a:ext cx="252144" cy="506414"/>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7" name="Rectangle 232"/>
            <p:cNvSpPr>
              <a:spLocks noChangeArrowheads="1"/>
            </p:cNvSpPr>
            <p:nvPr/>
          </p:nvSpPr>
          <p:spPr bwMode="auto">
            <a:xfrm>
              <a:off x="7962935" y="5085630"/>
              <a:ext cx="252144" cy="39442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8" name="Rectangle 232"/>
            <p:cNvSpPr>
              <a:spLocks noChangeArrowheads="1"/>
            </p:cNvSpPr>
            <p:nvPr/>
          </p:nvSpPr>
          <p:spPr bwMode="auto">
            <a:xfrm>
              <a:off x="8212927" y="4689946"/>
              <a:ext cx="254294" cy="25400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9" name="Rectangle 232"/>
            <p:cNvSpPr>
              <a:spLocks noChangeArrowheads="1"/>
            </p:cNvSpPr>
            <p:nvPr/>
          </p:nvSpPr>
          <p:spPr bwMode="auto">
            <a:xfrm>
              <a:off x="7962935" y="4297364"/>
              <a:ext cx="252144" cy="295866"/>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40" name="Rectangle 240"/>
            <p:cNvSpPr/>
            <p:nvPr/>
          </p:nvSpPr>
          <p:spPr>
            <a:xfrm>
              <a:off x="7962935" y="4118563"/>
              <a:ext cx="252144" cy="17879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smtClean="0">
                  <a:ln>
                    <a:noFill/>
                  </a:ln>
                  <a:solidFill>
                    <a:prstClr val="white"/>
                  </a:solidFill>
                  <a:effectLst/>
                  <a:uLnTx/>
                  <a:uFillTx/>
                  <a:latin typeface="Calibri"/>
                  <a:ea typeface="+mn-ea"/>
                  <a:cs typeface="Arial" charset="0"/>
                </a:rPr>
                <a:t>DNSEP</a:t>
              </a:r>
              <a:endParaRPr kumimoji="0" lang="fr-FR" sz="6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1" name="Rectangle 240"/>
            <p:cNvSpPr/>
            <p:nvPr/>
          </p:nvSpPr>
          <p:spPr>
            <a:xfrm>
              <a:off x="7962935" y="4941168"/>
              <a:ext cx="252144" cy="14446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smtClean="0">
                  <a:ln>
                    <a:noFill/>
                  </a:ln>
                  <a:solidFill>
                    <a:prstClr val="white"/>
                  </a:solidFill>
                  <a:effectLst/>
                  <a:uLnTx/>
                  <a:uFillTx/>
                  <a:latin typeface="Calibri"/>
                  <a:ea typeface="+mn-ea"/>
                  <a:cs typeface="Arial" charset="0"/>
                </a:rPr>
                <a:t>DNAT</a:t>
              </a:r>
              <a:endParaRPr kumimoji="0" lang="fr-FR" sz="6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2" name="Rectangle 240"/>
            <p:cNvSpPr/>
            <p:nvPr/>
          </p:nvSpPr>
          <p:spPr>
            <a:xfrm>
              <a:off x="8215088" y="4545013"/>
              <a:ext cx="252126" cy="15001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smtClean="0">
                  <a:ln>
                    <a:noFill/>
                  </a:ln>
                  <a:solidFill>
                    <a:prstClr val="white"/>
                  </a:solidFill>
                  <a:effectLst/>
                  <a:uLnTx/>
                  <a:uFillTx/>
                  <a:latin typeface="Calibri"/>
                  <a:ea typeface="+mn-ea"/>
                  <a:cs typeface="Arial" charset="0"/>
                </a:rPr>
                <a:t>DSAA</a:t>
              </a:r>
              <a:endParaRPr kumimoji="0" lang="fr-FR" sz="7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3" name="Rectangle 228"/>
            <p:cNvSpPr>
              <a:spLocks noChangeArrowheads="1"/>
            </p:cNvSpPr>
            <p:nvPr/>
          </p:nvSpPr>
          <p:spPr bwMode="auto">
            <a:xfrm>
              <a:off x="7906979" y="4537075"/>
              <a:ext cx="4079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DSAA</a:t>
              </a:r>
            </a:p>
          </p:txBody>
        </p:sp>
        <p:sp>
          <p:nvSpPr>
            <p:cNvPr id="144" name="Ellipse 5"/>
            <p:cNvSpPr/>
            <p:nvPr/>
          </p:nvSpPr>
          <p:spPr>
            <a:xfrm>
              <a:off x="8028363" y="6381916"/>
              <a:ext cx="373427" cy="14921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145" name="Rectangle 144"/>
          <p:cNvSpPr/>
          <p:nvPr/>
        </p:nvSpPr>
        <p:spPr>
          <a:xfrm>
            <a:off x="623888" y="6523038"/>
            <a:ext cx="2662237" cy="28733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UNIVERSITÉ</a:t>
            </a:r>
          </a:p>
        </p:txBody>
      </p:sp>
      <p:grpSp>
        <p:nvGrpSpPr>
          <p:cNvPr id="146" name="Groupe 145"/>
          <p:cNvGrpSpPr>
            <a:grpSpLocks/>
          </p:cNvGrpSpPr>
          <p:nvPr/>
        </p:nvGrpSpPr>
        <p:grpSpPr bwMode="auto">
          <a:xfrm>
            <a:off x="4721226" y="3212762"/>
            <a:ext cx="1806576" cy="2343489"/>
            <a:chOff x="4721226" y="3695701"/>
            <a:chExt cx="1806576" cy="1860550"/>
          </a:xfrm>
        </p:grpSpPr>
        <p:grpSp>
          <p:nvGrpSpPr>
            <p:cNvPr id="147" name="Group 197"/>
            <p:cNvGrpSpPr>
              <a:grpSpLocks/>
            </p:cNvGrpSpPr>
            <p:nvPr/>
          </p:nvGrpSpPr>
          <p:grpSpPr bwMode="auto">
            <a:xfrm>
              <a:off x="4721226" y="3695701"/>
              <a:ext cx="1806576" cy="1860550"/>
              <a:chOff x="2925" y="2328"/>
              <a:chExt cx="1138" cy="1172"/>
            </a:xfrm>
          </p:grpSpPr>
          <p:sp>
            <p:nvSpPr>
              <p:cNvPr id="149" name="Rectangle 148"/>
              <p:cNvSpPr>
                <a:spLocks noChangeArrowheads="1"/>
              </p:cNvSpPr>
              <p:nvPr/>
            </p:nvSpPr>
            <p:spPr bwMode="auto">
              <a:xfrm>
                <a:off x="3700" y="2559"/>
                <a:ext cx="363" cy="2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150" name="Rectangle 149"/>
              <p:cNvSpPr/>
              <p:nvPr/>
            </p:nvSpPr>
            <p:spPr>
              <a:xfrm>
                <a:off x="2925" y="3255"/>
                <a:ext cx="363" cy="19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2925" y="2845"/>
                <a:ext cx="363" cy="17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52" name="Rectangle 151"/>
              <p:cNvSpPr/>
              <p:nvPr/>
            </p:nvSpPr>
            <p:spPr>
              <a:xfrm>
                <a:off x="2925" y="3013"/>
                <a:ext cx="363" cy="242"/>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53" name="Rectangle 152"/>
              <p:cNvSpPr>
                <a:spLocks noChangeArrowheads="1"/>
              </p:cNvSpPr>
              <p:nvPr/>
            </p:nvSpPr>
            <p:spPr bwMode="auto">
              <a:xfrm>
                <a:off x="3700" y="2423"/>
                <a:ext cx="363" cy="1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154" name="Ellipse 5"/>
              <p:cNvSpPr/>
              <p:nvPr/>
            </p:nvSpPr>
            <p:spPr>
              <a:xfrm>
                <a:off x="3781"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white"/>
                    </a:solidFill>
                    <a:effectLst/>
                    <a:uLnTx/>
                    <a:uFillTx/>
                    <a:latin typeface="Calibri"/>
                    <a:ea typeface="+mn-ea"/>
                    <a:cs typeface="+mn-cs"/>
                  </a:rPr>
                  <a:t>S</a:t>
                </a:r>
                <a:endParaRPr kumimoji="0" lang="fr-FR" sz="900" b="0" i="0" u="none" strike="noStrike" kern="0" cap="none" spc="0" normalizeH="0" baseline="0" noProof="0" dirty="0">
                  <a:ln>
                    <a:noFill/>
                  </a:ln>
                  <a:solidFill>
                    <a:prstClr val="white"/>
                  </a:solidFill>
                  <a:effectLst/>
                  <a:uLnTx/>
                  <a:uFillTx/>
                  <a:latin typeface="Calibri"/>
                  <a:ea typeface="+mn-ea"/>
                  <a:cs typeface="+mn-cs"/>
                </a:endParaRPr>
              </a:p>
            </p:txBody>
          </p:sp>
          <p:sp>
            <p:nvSpPr>
              <p:cNvPr id="155" name="Ellipse 5"/>
              <p:cNvSpPr/>
              <p:nvPr/>
            </p:nvSpPr>
            <p:spPr>
              <a:xfrm>
                <a:off x="3006"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white"/>
                    </a:solidFill>
                    <a:effectLst/>
                    <a:uLnTx/>
                    <a:uFillTx/>
                    <a:latin typeface="Calibri"/>
                    <a:ea typeface="+mn-ea"/>
                    <a:cs typeface="+mn-cs"/>
                  </a:rPr>
                  <a:t>S</a:t>
                </a:r>
                <a:endParaRPr kumimoji="0" lang="fr-FR" sz="900" b="0" i="0" u="none" strike="noStrike" kern="0" cap="none" spc="0" normalizeH="0" baseline="0" noProof="0" dirty="0">
                  <a:ln>
                    <a:noFill/>
                  </a:ln>
                  <a:solidFill>
                    <a:prstClr val="white"/>
                  </a:solidFill>
                  <a:effectLst/>
                  <a:uLnTx/>
                  <a:uFillTx/>
                  <a:latin typeface="Calibri"/>
                  <a:ea typeface="+mn-ea"/>
                  <a:cs typeface="+mn-cs"/>
                </a:endParaRPr>
              </a:p>
            </p:txBody>
          </p:sp>
          <p:sp>
            <p:nvSpPr>
              <p:cNvPr id="156" name="Rectangle 155"/>
              <p:cNvSpPr/>
              <p:nvPr/>
            </p:nvSpPr>
            <p:spPr>
              <a:xfrm>
                <a:off x="3700" y="2328"/>
                <a:ext cx="363" cy="10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a:t>
                </a:r>
              </a:p>
            </p:txBody>
          </p:sp>
          <p:sp>
            <p:nvSpPr>
              <p:cNvPr id="157" name="Ellipse 5"/>
              <p:cNvSpPr/>
              <p:nvPr/>
            </p:nvSpPr>
            <p:spPr>
              <a:xfrm>
                <a:off x="3395"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58" name="Rectangle 157"/>
              <p:cNvSpPr>
                <a:spLocks noChangeArrowheads="1"/>
              </p:cNvSpPr>
              <p:nvPr/>
            </p:nvSpPr>
            <p:spPr bwMode="auto">
              <a:xfrm>
                <a:off x="2925" y="2781"/>
                <a:ext cx="1138" cy="6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mn-cs"/>
                  </a:rPr>
                  <a:t>Diplômes de Grandes Ecoles</a:t>
                </a: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148" name="Text Box 163"/>
            <p:cNvSpPr txBox="1">
              <a:spLocks noChangeArrowheads="1"/>
            </p:cNvSpPr>
            <p:nvPr/>
          </p:nvSpPr>
          <p:spPr bwMode="auto">
            <a:xfrm rot="16200000">
              <a:off x="5903889" y="3984688"/>
              <a:ext cx="6715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050" b="1" i="0" u="none" strike="noStrike" kern="0" cap="none" spc="0" normalizeH="0" baseline="0" noProof="0" dirty="0">
                  <a:ln>
                    <a:noFill/>
                  </a:ln>
                  <a:solidFill>
                    <a:prstClr val="white"/>
                  </a:solidFill>
                  <a:effectLst/>
                  <a:uLnTx/>
                  <a:uFillTx/>
                  <a:latin typeface="Calibri" pitchFamily="34" charset="0"/>
                </a:rPr>
                <a:t>Vétérinaire</a:t>
              </a:r>
            </a:p>
          </p:txBody>
        </p:sp>
      </p:grpSp>
      <p:grpSp>
        <p:nvGrpSpPr>
          <p:cNvPr id="159" name="Groupe 56"/>
          <p:cNvGrpSpPr>
            <a:grpSpLocks/>
          </p:cNvGrpSpPr>
          <p:nvPr/>
        </p:nvGrpSpPr>
        <p:grpSpPr bwMode="auto">
          <a:xfrm>
            <a:off x="8739453" y="4118563"/>
            <a:ext cx="235471" cy="2412416"/>
            <a:chOff x="8610331" y="4118888"/>
            <a:chExt cx="365155" cy="2412097"/>
          </a:xfrm>
        </p:grpSpPr>
        <p:sp>
          <p:nvSpPr>
            <p:cNvPr id="160" name="Rectangle 231"/>
            <p:cNvSpPr>
              <a:spLocks noChangeArrowheads="1"/>
            </p:cNvSpPr>
            <p:nvPr/>
          </p:nvSpPr>
          <p:spPr bwMode="auto">
            <a:xfrm>
              <a:off x="8610331" y="5972254"/>
              <a:ext cx="359577" cy="466664"/>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1" name="Rectangle 232"/>
            <p:cNvSpPr>
              <a:spLocks noChangeArrowheads="1"/>
            </p:cNvSpPr>
            <p:nvPr/>
          </p:nvSpPr>
          <p:spPr bwMode="auto">
            <a:xfrm>
              <a:off x="8610331" y="5480195"/>
              <a:ext cx="359577" cy="51428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2" name="Rectangle 232"/>
            <p:cNvSpPr>
              <a:spLocks noChangeArrowheads="1"/>
            </p:cNvSpPr>
            <p:nvPr/>
          </p:nvSpPr>
          <p:spPr bwMode="auto">
            <a:xfrm>
              <a:off x="8610331" y="4583377"/>
              <a:ext cx="359577" cy="41606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3" name="Rectangle 232"/>
            <p:cNvSpPr>
              <a:spLocks noChangeArrowheads="1"/>
            </p:cNvSpPr>
            <p:nvPr/>
          </p:nvSpPr>
          <p:spPr bwMode="auto">
            <a:xfrm>
              <a:off x="8610331" y="4207982"/>
              <a:ext cx="359577" cy="37380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4" name="Ellipse 5"/>
            <p:cNvSpPr/>
            <p:nvPr/>
          </p:nvSpPr>
          <p:spPr>
            <a:xfrm>
              <a:off x="8681928" y="6381774"/>
              <a:ext cx="216383" cy="14921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sp>
          <p:nvSpPr>
            <p:cNvPr id="165" name="Rectangle 232"/>
            <p:cNvSpPr>
              <a:spLocks noChangeArrowheads="1"/>
            </p:cNvSpPr>
            <p:nvPr/>
          </p:nvSpPr>
          <p:spPr bwMode="auto">
            <a:xfrm>
              <a:off x="8610331" y="5002423"/>
              <a:ext cx="359577" cy="47777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6" name="Rectangle 165"/>
            <p:cNvSpPr/>
            <p:nvPr/>
          </p:nvSpPr>
          <p:spPr>
            <a:xfrm>
              <a:off x="8884290" y="5395277"/>
              <a:ext cx="82735" cy="15416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167" name="Rectangle 166"/>
            <p:cNvSpPr/>
            <p:nvPr/>
          </p:nvSpPr>
          <p:spPr>
            <a:xfrm>
              <a:off x="8610331" y="4118888"/>
              <a:ext cx="365155" cy="89388"/>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68" name="Text Box 264"/>
            <p:cNvSpPr txBox="1">
              <a:spLocks noChangeArrowheads="1"/>
            </p:cNvSpPr>
            <p:nvPr/>
          </p:nvSpPr>
          <p:spPr bwMode="auto">
            <a:xfrm rot="16200000">
              <a:off x="7674920" y="5210897"/>
              <a:ext cx="2230642" cy="20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000" b="1" i="0" u="none" strike="noStrike" kern="0" cap="none" spc="0" normalizeH="0" baseline="0" noProof="0" dirty="0">
                  <a:ln>
                    <a:noFill/>
                  </a:ln>
                  <a:solidFill>
                    <a:prstClr val="black"/>
                  </a:solidFill>
                  <a:effectLst/>
                  <a:uLnTx/>
                  <a:uFillTx/>
                  <a:latin typeface="Calibri" pitchFamily="34" charset="0"/>
                </a:rPr>
                <a:t>Diplômes d’écoles </a:t>
              </a:r>
              <a:r>
                <a:rPr kumimoji="0" lang="fr-FR" altLang="fr-FR" sz="1000" b="0" i="0" u="none" strike="noStrike" kern="0" cap="none" spc="0" normalizeH="0" baseline="0" noProof="0" dirty="0">
                  <a:ln>
                    <a:noFill/>
                  </a:ln>
                  <a:solidFill>
                    <a:prstClr val="black"/>
                  </a:solidFill>
                  <a:effectLst/>
                  <a:uLnTx/>
                  <a:uFillTx/>
                  <a:latin typeface="Calibri" pitchFamily="34" charset="0"/>
                </a:rPr>
                <a:t>:</a:t>
              </a:r>
              <a:r>
                <a:rPr kumimoji="0" lang="fr-FR" altLang="fr-FR" sz="800" b="0" i="0" u="none" strike="noStrike" kern="0" cap="none" spc="0" normalizeH="0" baseline="0" noProof="0" dirty="0">
                  <a:ln>
                    <a:noFill/>
                  </a:ln>
                  <a:solidFill>
                    <a:prstClr val="black"/>
                  </a:solidFill>
                  <a:effectLst/>
                  <a:uLnTx/>
                  <a:uFillTx/>
                  <a:latin typeface="Calibri" pitchFamily="34" charset="0"/>
                </a:rPr>
                <a:t> </a:t>
              </a:r>
              <a:r>
                <a:rPr kumimoji="0" lang="fr-FR" altLang="fr-FR" sz="800" b="0" i="0" u="none" strike="noStrike" kern="0" cap="none" spc="0" normalizeH="0" baseline="0" noProof="0" dirty="0" smtClean="0">
                  <a:ln>
                    <a:noFill/>
                  </a:ln>
                  <a:solidFill>
                    <a:prstClr val="black"/>
                  </a:solidFill>
                  <a:effectLst/>
                  <a:uLnTx/>
                  <a:uFillTx/>
                  <a:latin typeface="Calibri" pitchFamily="34" charset="0"/>
                </a:rPr>
                <a:t>tourisme, communication…</a:t>
              </a:r>
              <a:endParaRPr kumimoji="0" lang="fr-FR" altLang="fr-FR" sz="800" b="0" i="0" u="none" strike="noStrike" kern="0" cap="none" spc="0" normalizeH="0" baseline="0" noProof="0" dirty="0">
                <a:ln>
                  <a:noFill/>
                </a:ln>
                <a:solidFill>
                  <a:prstClr val="black"/>
                </a:solidFill>
                <a:effectLst/>
                <a:uLnTx/>
                <a:uFillTx/>
                <a:latin typeface="Calibri" pitchFamily="34" charset="0"/>
              </a:endParaRPr>
            </a:p>
          </p:txBody>
        </p:sp>
      </p:grpSp>
      <p:grpSp>
        <p:nvGrpSpPr>
          <p:cNvPr id="169" name="Groupe 168"/>
          <p:cNvGrpSpPr>
            <a:grpSpLocks/>
          </p:cNvGrpSpPr>
          <p:nvPr/>
        </p:nvGrpSpPr>
        <p:grpSpPr bwMode="auto">
          <a:xfrm>
            <a:off x="8388442" y="4586463"/>
            <a:ext cx="329373" cy="1942926"/>
            <a:chOff x="8264956" y="4586546"/>
            <a:chExt cx="285849" cy="1942842"/>
          </a:xfrm>
        </p:grpSpPr>
        <p:grpSp>
          <p:nvGrpSpPr>
            <p:cNvPr id="170" name="Groupe 24"/>
            <p:cNvGrpSpPr>
              <a:grpSpLocks/>
            </p:cNvGrpSpPr>
            <p:nvPr/>
          </p:nvGrpSpPr>
          <p:grpSpPr bwMode="auto">
            <a:xfrm>
              <a:off x="8264956" y="4586546"/>
              <a:ext cx="273025" cy="1942842"/>
              <a:chOff x="8264956" y="4586546"/>
              <a:chExt cx="273025" cy="1942842"/>
            </a:xfrm>
          </p:grpSpPr>
          <p:sp>
            <p:nvSpPr>
              <p:cNvPr id="172" name="Rectangle 232"/>
              <p:cNvSpPr>
                <a:spLocks noChangeArrowheads="1"/>
              </p:cNvSpPr>
              <p:nvPr/>
            </p:nvSpPr>
            <p:spPr bwMode="auto">
              <a:xfrm>
                <a:off x="8270533" y="5480094"/>
                <a:ext cx="267447" cy="5016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3" name="Rectangle 172"/>
              <p:cNvSpPr>
                <a:spLocks noChangeArrowheads="1"/>
              </p:cNvSpPr>
              <p:nvPr/>
            </p:nvSpPr>
            <p:spPr bwMode="auto">
              <a:xfrm>
                <a:off x="8270533" y="4713367"/>
                <a:ext cx="267447" cy="285933"/>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4" name="Rectangle 173"/>
              <p:cNvSpPr/>
              <p:nvPr/>
            </p:nvSpPr>
            <p:spPr bwMode="auto">
              <a:xfrm>
                <a:off x="8267349" y="4586546"/>
                <a:ext cx="270631" cy="12682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175" name="Rectangle 174"/>
              <p:cNvSpPr>
                <a:spLocks noChangeArrowheads="1"/>
              </p:cNvSpPr>
              <p:nvPr/>
            </p:nvSpPr>
            <p:spPr bwMode="auto">
              <a:xfrm>
                <a:off x="8267349" y="5984899"/>
                <a:ext cx="270631" cy="45400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76" name="Ellipse 175"/>
              <p:cNvSpPr/>
              <p:nvPr/>
            </p:nvSpPr>
            <p:spPr bwMode="auto">
              <a:xfrm>
                <a:off x="8264956" y="6380169"/>
                <a:ext cx="256313" cy="14921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77" name="Rectangle 232"/>
              <p:cNvSpPr>
                <a:spLocks noChangeArrowheads="1"/>
              </p:cNvSpPr>
              <p:nvPr/>
            </p:nvSpPr>
            <p:spPr bwMode="auto">
              <a:xfrm>
                <a:off x="8270534" y="5141972"/>
                <a:ext cx="267446" cy="338122"/>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8" name="Rectangle 240"/>
              <p:cNvSpPr/>
              <p:nvPr/>
            </p:nvSpPr>
            <p:spPr bwMode="auto">
              <a:xfrm>
                <a:off x="8270534" y="4996575"/>
                <a:ext cx="267447" cy="14604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latin typeface="Calibri"/>
                    <a:ea typeface="+mn-ea"/>
                    <a:cs typeface="Arial" charset="0"/>
                  </a:rPr>
                  <a:t> </a:t>
                </a:r>
              </a:p>
            </p:txBody>
          </p:sp>
        </p:grpSp>
        <p:sp>
          <p:nvSpPr>
            <p:cNvPr id="171" name="Text Box 252"/>
            <p:cNvSpPr txBox="1">
              <a:spLocks noChangeArrowheads="1"/>
            </p:cNvSpPr>
            <p:nvPr/>
          </p:nvSpPr>
          <p:spPr bwMode="auto">
            <a:xfrm rot="16200000">
              <a:off x="7699831" y="5648252"/>
              <a:ext cx="1455038" cy="24691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a:ln>
                    <a:noFill/>
                  </a:ln>
                  <a:solidFill>
                    <a:prstClr val="black"/>
                  </a:solidFill>
                  <a:effectLst/>
                  <a:uLnTx/>
                  <a:uFillTx/>
                  <a:latin typeface="Calibri" pitchFamily="34" charset="0"/>
                </a:rPr>
                <a:t>Social </a:t>
              </a:r>
              <a:r>
                <a:rPr kumimoji="0" lang="fr-FR" altLang="fr-FR" sz="1000" b="1" i="0" u="none" strike="noStrike" kern="0" cap="none" spc="-20" normalizeH="0" baseline="0" noProof="0" dirty="0" smtClean="0">
                  <a:ln>
                    <a:noFill/>
                  </a:ln>
                  <a:solidFill>
                    <a:prstClr val="black"/>
                  </a:solidFill>
                  <a:effectLst/>
                  <a:uLnTx/>
                  <a:uFillTx/>
                  <a:latin typeface="Calibri" pitchFamily="34" charset="0"/>
                </a:rPr>
                <a:t>  et   paramédical</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grpSp>
      <p:grpSp>
        <p:nvGrpSpPr>
          <p:cNvPr id="179" name="Group 181"/>
          <p:cNvGrpSpPr>
            <a:grpSpLocks/>
          </p:cNvGrpSpPr>
          <p:nvPr/>
        </p:nvGrpSpPr>
        <p:grpSpPr bwMode="auto">
          <a:xfrm>
            <a:off x="2750718" y="4106861"/>
            <a:ext cx="554038" cy="2417761"/>
            <a:chOff x="853" y="2611"/>
            <a:chExt cx="349" cy="1523"/>
          </a:xfrm>
        </p:grpSpPr>
        <p:grpSp>
          <p:nvGrpSpPr>
            <p:cNvPr id="180" name="Groupe 13"/>
            <p:cNvGrpSpPr>
              <a:grpSpLocks/>
            </p:cNvGrpSpPr>
            <p:nvPr/>
          </p:nvGrpSpPr>
          <p:grpSpPr bwMode="auto">
            <a:xfrm>
              <a:off x="853" y="2611"/>
              <a:ext cx="344" cy="1443"/>
              <a:chOff x="1355679" y="4145648"/>
              <a:chExt cx="545807" cy="2291665"/>
            </a:xfrm>
          </p:grpSpPr>
          <p:sp>
            <p:nvSpPr>
              <p:cNvPr id="182" name="Rectangle 181"/>
              <p:cNvSpPr/>
              <p:nvPr/>
            </p:nvSpPr>
            <p:spPr bwMode="auto">
              <a:xfrm>
                <a:off x="1608102" y="6016463"/>
                <a:ext cx="293384" cy="420850"/>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3" name="Rectangle 182"/>
              <p:cNvSpPr/>
              <p:nvPr/>
            </p:nvSpPr>
            <p:spPr bwMode="auto">
              <a:xfrm>
                <a:off x="1608101" y="5540026"/>
                <a:ext cx="293384" cy="47484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4" name="Rectangle 183"/>
              <p:cNvSpPr/>
              <p:nvPr/>
            </p:nvSpPr>
            <p:spPr bwMode="auto">
              <a:xfrm>
                <a:off x="1448722" y="5106466"/>
                <a:ext cx="452764" cy="43355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5" name="Rectangle 184"/>
              <p:cNvSpPr/>
              <p:nvPr/>
            </p:nvSpPr>
            <p:spPr bwMode="auto">
              <a:xfrm>
                <a:off x="1355680" y="4287379"/>
                <a:ext cx="545806" cy="331332"/>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6" name="Rectangle 185"/>
              <p:cNvSpPr/>
              <p:nvPr/>
            </p:nvSpPr>
            <p:spPr bwMode="auto">
              <a:xfrm>
                <a:off x="1355680" y="4620498"/>
                <a:ext cx="545806" cy="420855"/>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7" name="Rectangle 186"/>
              <p:cNvSpPr/>
              <p:nvPr/>
            </p:nvSpPr>
            <p:spPr bwMode="auto">
              <a:xfrm>
                <a:off x="1355679" y="4145648"/>
                <a:ext cx="545806" cy="14173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90" normalizeH="0" baseline="0" noProof="0" dirty="0" smtClean="0">
                    <a:ln>
                      <a:noFill/>
                    </a:ln>
                    <a:solidFill>
                      <a:prstClr val="white"/>
                    </a:solidFill>
                    <a:effectLst/>
                    <a:uLnTx/>
                    <a:uFillTx/>
                    <a:latin typeface="Calibri"/>
                    <a:ea typeface="+mn-ea"/>
                    <a:cs typeface="+mn-cs"/>
                  </a:rPr>
                  <a:t>Ingénieur</a:t>
                </a:r>
                <a:endParaRPr kumimoji="0" lang="fr-FR" sz="900" b="1" i="0" u="none" strike="noStrike" kern="0" cap="none" spc="-90" normalizeH="0" baseline="0" noProof="0" dirty="0">
                  <a:ln>
                    <a:noFill/>
                  </a:ln>
                  <a:solidFill>
                    <a:prstClr val="white"/>
                  </a:solidFill>
                  <a:effectLst/>
                  <a:uLnTx/>
                  <a:uFillTx/>
                  <a:latin typeface="Calibri"/>
                  <a:ea typeface="+mn-ea"/>
                  <a:cs typeface="+mn-cs"/>
                </a:endParaRPr>
              </a:p>
            </p:txBody>
          </p:sp>
        </p:grpSp>
        <p:sp>
          <p:nvSpPr>
            <p:cNvPr id="181" name="Ellipse 5"/>
            <p:cNvSpPr/>
            <p:nvPr/>
          </p:nvSpPr>
          <p:spPr bwMode="auto">
            <a:xfrm>
              <a:off x="1007" y="4041"/>
              <a:ext cx="195" cy="9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grpSp>
      <p:sp>
        <p:nvSpPr>
          <p:cNvPr id="188" name="Rectangle 202"/>
          <p:cNvSpPr>
            <a:spLocks noChangeArrowheads="1"/>
          </p:cNvSpPr>
          <p:nvPr/>
        </p:nvSpPr>
        <p:spPr bwMode="auto">
          <a:xfrm>
            <a:off x="8394362" y="4545013"/>
            <a:ext cx="3118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DE</a:t>
            </a:r>
          </a:p>
        </p:txBody>
      </p:sp>
      <p:sp>
        <p:nvSpPr>
          <p:cNvPr id="189" name="Rectangle 202"/>
          <p:cNvSpPr>
            <a:spLocks noChangeArrowheads="1"/>
          </p:cNvSpPr>
          <p:nvPr/>
        </p:nvSpPr>
        <p:spPr bwMode="auto">
          <a:xfrm>
            <a:off x="8381662" y="4978400"/>
            <a:ext cx="3118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DE</a:t>
            </a:r>
          </a:p>
        </p:txBody>
      </p:sp>
      <p:sp>
        <p:nvSpPr>
          <p:cNvPr id="190" name="Rectangle 189"/>
          <p:cNvSpPr/>
          <p:nvPr/>
        </p:nvSpPr>
        <p:spPr bwMode="auto">
          <a:xfrm>
            <a:off x="4594225" y="5500688"/>
            <a:ext cx="127000" cy="94615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CPGE</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191" name="Rectangle 190"/>
          <p:cNvSpPr/>
          <p:nvPr/>
        </p:nvSpPr>
        <p:spPr bwMode="auto">
          <a:xfrm>
            <a:off x="5341938" y="4585640"/>
            <a:ext cx="576263" cy="48389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92" name="Rectangle 191"/>
          <p:cNvSpPr/>
          <p:nvPr/>
        </p:nvSpPr>
        <p:spPr bwMode="auto">
          <a:xfrm>
            <a:off x="5951535" y="4595742"/>
            <a:ext cx="576263" cy="48389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93" name="Text Box 163"/>
          <p:cNvSpPr txBox="1">
            <a:spLocks noChangeArrowheads="1"/>
          </p:cNvSpPr>
          <p:nvPr/>
        </p:nvSpPr>
        <p:spPr bwMode="auto">
          <a:xfrm rot="16200000">
            <a:off x="4368616" y="4553111"/>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Commerce - Gestion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4" name="Text Box 163"/>
          <p:cNvSpPr txBox="1">
            <a:spLocks noChangeArrowheads="1"/>
          </p:cNvSpPr>
          <p:nvPr/>
        </p:nvSpPr>
        <p:spPr bwMode="auto">
          <a:xfrm rot="16200000">
            <a:off x="4989328" y="4561036"/>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Grandes Écoles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5" name="Text Box 163"/>
          <p:cNvSpPr txBox="1">
            <a:spLocks noChangeArrowheads="1"/>
          </p:cNvSpPr>
          <p:nvPr/>
        </p:nvSpPr>
        <p:spPr bwMode="auto">
          <a:xfrm rot="16200000">
            <a:off x="5598924" y="4594458"/>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Ingénieurs - Vétérinaire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6" name="Ellipse 5"/>
          <p:cNvSpPr/>
          <p:nvPr/>
        </p:nvSpPr>
        <p:spPr bwMode="auto">
          <a:xfrm>
            <a:off x="683568" y="3586530"/>
            <a:ext cx="344340" cy="16350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97" name="Rectangle 232"/>
          <p:cNvSpPr>
            <a:spLocks noChangeArrowheads="1"/>
          </p:cNvSpPr>
          <p:nvPr/>
        </p:nvSpPr>
        <p:spPr bwMode="auto">
          <a:xfrm>
            <a:off x="7484762" y="3874617"/>
            <a:ext cx="326675" cy="243358"/>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98" name="Rectangle 240"/>
          <p:cNvSpPr/>
          <p:nvPr/>
        </p:nvSpPr>
        <p:spPr bwMode="auto">
          <a:xfrm>
            <a:off x="7486348" y="3675064"/>
            <a:ext cx="325089" cy="19955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20" normalizeH="0" baseline="0" noProof="0" dirty="0" smtClean="0">
                <a:ln>
                  <a:noFill/>
                </a:ln>
                <a:solidFill>
                  <a:prstClr val="white"/>
                </a:solidFill>
                <a:effectLst/>
                <a:uLnTx/>
                <a:uFillTx/>
                <a:latin typeface="Calibri"/>
                <a:ea typeface="+mn-ea"/>
                <a:cs typeface="Arial" charset="0"/>
              </a:rPr>
              <a:t>HMONP</a:t>
            </a:r>
            <a:endParaRPr kumimoji="0" lang="fr-FR" sz="600" b="1" i="0" u="none" strike="noStrike" kern="0" cap="none" spc="-20" normalizeH="0" baseline="0" noProof="0" dirty="0">
              <a:ln>
                <a:noFill/>
              </a:ln>
              <a:solidFill>
                <a:prstClr val="white"/>
              </a:solidFill>
              <a:effectLst/>
              <a:uLnTx/>
              <a:uFillTx/>
              <a:latin typeface="Calibri"/>
              <a:ea typeface="+mn-ea"/>
              <a:cs typeface="Arial" charset="0"/>
            </a:endParaRPr>
          </a:p>
        </p:txBody>
      </p:sp>
      <p:sp>
        <p:nvSpPr>
          <p:cNvPr id="199" name="Text Box 252"/>
          <p:cNvSpPr txBox="1">
            <a:spLocks noChangeArrowheads="1"/>
          </p:cNvSpPr>
          <p:nvPr/>
        </p:nvSpPr>
        <p:spPr bwMode="auto">
          <a:xfrm rot="16200000">
            <a:off x="7253731" y="5623368"/>
            <a:ext cx="1455101" cy="24622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smtClean="0">
                <a:ln>
                  <a:noFill/>
                </a:ln>
                <a:solidFill>
                  <a:prstClr val="black"/>
                </a:solidFill>
                <a:effectLst/>
                <a:uLnTx/>
                <a:uFillTx/>
                <a:latin typeface="Calibri" pitchFamily="34" charset="0"/>
              </a:rPr>
              <a:t>Beaux-Arts</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sp>
        <p:nvSpPr>
          <p:cNvPr id="200" name="Rectangle 199"/>
          <p:cNvSpPr/>
          <p:nvPr/>
        </p:nvSpPr>
        <p:spPr bwMode="auto">
          <a:xfrm>
            <a:off x="8914794" y="4925121"/>
            <a:ext cx="53352" cy="15418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201" name="Rectangle 231"/>
          <p:cNvSpPr>
            <a:spLocks noChangeArrowheads="1"/>
          </p:cNvSpPr>
          <p:nvPr/>
        </p:nvSpPr>
        <p:spPr bwMode="auto">
          <a:xfrm>
            <a:off x="8106516" y="5479462"/>
            <a:ext cx="248351" cy="506413"/>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202" name="Rectangle 232"/>
          <p:cNvSpPr>
            <a:spLocks noChangeArrowheads="1"/>
          </p:cNvSpPr>
          <p:nvPr/>
        </p:nvSpPr>
        <p:spPr bwMode="auto">
          <a:xfrm>
            <a:off x="8106516" y="5085042"/>
            <a:ext cx="248345" cy="39442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203" name="Rectangle 240"/>
          <p:cNvSpPr/>
          <p:nvPr/>
        </p:nvSpPr>
        <p:spPr bwMode="auto">
          <a:xfrm>
            <a:off x="8106515" y="4940580"/>
            <a:ext cx="248346" cy="14446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00" b="1" i="0" u="none" strike="noStrike" kern="0" cap="none" spc="0" normalizeH="0" baseline="0" noProof="0" dirty="0" smtClean="0">
                <a:ln>
                  <a:noFill/>
                </a:ln>
                <a:solidFill>
                  <a:prstClr val="white"/>
                </a:solidFill>
                <a:effectLst/>
                <a:uLnTx/>
                <a:uFillTx/>
                <a:latin typeface="Calibri"/>
                <a:ea typeface="+mn-ea"/>
                <a:cs typeface="Arial" charset="0"/>
              </a:rPr>
              <a:t>DNMADE</a:t>
            </a:r>
            <a:endParaRPr kumimoji="0" lang="fr-FR" sz="5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204" name="Rectangle 232"/>
          <p:cNvSpPr>
            <a:spLocks noChangeArrowheads="1"/>
          </p:cNvSpPr>
          <p:nvPr/>
        </p:nvSpPr>
        <p:spPr bwMode="auto">
          <a:xfrm>
            <a:off x="7858171" y="4588875"/>
            <a:ext cx="248351" cy="35170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205" name="Text Box 252"/>
          <p:cNvSpPr txBox="1">
            <a:spLocks noChangeArrowheads="1"/>
          </p:cNvSpPr>
          <p:nvPr/>
        </p:nvSpPr>
        <p:spPr bwMode="auto">
          <a:xfrm rot="16200000">
            <a:off x="7511487" y="5617029"/>
            <a:ext cx="1455101" cy="24622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smtClean="0">
                <a:ln>
                  <a:noFill/>
                </a:ln>
                <a:solidFill>
                  <a:prstClr val="black"/>
                </a:solidFill>
                <a:effectLst/>
                <a:uLnTx/>
                <a:uFillTx/>
                <a:latin typeface="Calibri" pitchFamily="34" charset="0"/>
              </a:rPr>
              <a:t>Arts Appliqués</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sp>
        <p:nvSpPr>
          <p:cNvPr id="206" name="Rectangle 2"/>
          <p:cNvSpPr txBox="1">
            <a:spLocks noChangeArrowheads="1"/>
          </p:cNvSpPr>
          <p:nvPr/>
        </p:nvSpPr>
        <p:spPr bwMode="auto">
          <a:xfrm>
            <a:off x="1159357" y="44624"/>
            <a:ext cx="7805131" cy="11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sz="2000" b="1" i="0" u="none" strike="noStrike" kern="0" cap="none" spc="0" normalizeH="0" baseline="0" noProof="0" dirty="0">
                <a:ln>
                  <a:noFill/>
                </a:ln>
                <a:solidFill>
                  <a:srgbClr val="C00000"/>
                </a:solidFill>
                <a:effectLst/>
                <a:uLnTx/>
                <a:uFillTx/>
                <a:latin typeface="Calibri" pitchFamily="34" charset="0"/>
              </a:rPr>
              <a:t>Après le bac, l’enseignement supérieur français offre des possibilités de poursuites d’études considérables, diversifiées </a:t>
            </a:r>
            <a:endParaRPr kumimoji="0" lang="fr-FR" altLang="fr-FR" sz="2000" b="1" i="0" u="none" strike="noStrike" kern="0" cap="none" spc="0" normalizeH="0" baseline="0" noProof="0" dirty="0" smtClean="0">
              <a:ln>
                <a:noFill/>
              </a:ln>
              <a:solidFill>
                <a:srgbClr val="C00000"/>
              </a:solidFill>
              <a:effectLst/>
              <a:uLnTx/>
              <a:uFillTx/>
              <a:latin typeface="Calibri" pitchFamily="34" charset="0"/>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sz="2000" b="1" i="0" u="none" strike="noStrike" kern="0" cap="none" spc="0" normalizeH="0" baseline="0" noProof="0" dirty="0" smtClean="0">
                <a:ln>
                  <a:noFill/>
                </a:ln>
                <a:solidFill>
                  <a:srgbClr val="C00000"/>
                </a:solidFill>
                <a:effectLst/>
                <a:uLnTx/>
                <a:uFillTx/>
                <a:latin typeface="Calibri" pitchFamily="34" charset="0"/>
              </a:rPr>
              <a:t>et </a:t>
            </a:r>
            <a:r>
              <a:rPr kumimoji="0" lang="fr-FR" altLang="fr-FR" sz="2000" b="1" i="0" u="none" strike="noStrike" kern="0" cap="none" spc="0" normalizeH="0" baseline="0" noProof="0" dirty="0">
                <a:ln>
                  <a:noFill/>
                </a:ln>
                <a:solidFill>
                  <a:srgbClr val="C00000"/>
                </a:solidFill>
                <a:effectLst/>
                <a:uLnTx/>
                <a:uFillTx/>
                <a:latin typeface="Calibri" pitchFamily="34" charset="0"/>
              </a:rPr>
              <a:t>adaptées </a:t>
            </a:r>
            <a:r>
              <a:rPr kumimoji="0" lang="fr-FR" altLang="fr-FR" sz="2000" b="1" i="0" u="none" strike="noStrike" kern="0" cap="none" spc="0" normalizeH="0" baseline="0" noProof="0" dirty="0" smtClean="0">
                <a:ln>
                  <a:noFill/>
                </a:ln>
                <a:solidFill>
                  <a:srgbClr val="C00000"/>
                </a:solidFill>
                <a:effectLst/>
                <a:uLnTx/>
                <a:uFillTx/>
                <a:latin typeface="Calibri" pitchFamily="34" charset="0"/>
              </a:rPr>
              <a:t>à </a:t>
            </a:r>
            <a:r>
              <a:rPr kumimoji="0" lang="fr-FR" altLang="fr-FR" sz="2000" b="1" i="0" u="none" strike="noStrike" kern="0" cap="none" spc="0" normalizeH="0" baseline="0" noProof="0" dirty="0">
                <a:ln>
                  <a:noFill/>
                </a:ln>
                <a:solidFill>
                  <a:srgbClr val="C00000"/>
                </a:solidFill>
                <a:effectLst/>
                <a:uLnTx/>
                <a:uFillTx/>
                <a:latin typeface="Calibri" pitchFamily="34" charset="0"/>
              </a:rPr>
              <a:t>tous les profils…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1" i="0" u="none" strike="noStrike" kern="0" cap="none" spc="0" normalizeH="0" baseline="0" noProof="0" dirty="0">
                <a:ln>
                  <a:noFill/>
                </a:ln>
                <a:solidFill>
                  <a:srgbClr val="C00000"/>
                </a:solidFill>
                <a:effectLst/>
                <a:uLnTx/>
                <a:uFillTx/>
                <a:latin typeface="Calibri" pitchFamily="34" charset="0"/>
              </a:rPr>
              <a:t>  </a:t>
            </a:r>
          </a:p>
        </p:txBody>
      </p:sp>
    </p:spTree>
    <p:extLst>
      <p:ext uri="{BB962C8B-B14F-4D97-AF65-F5344CB8AC3E}">
        <p14:creationId xmlns:p14="http://schemas.microsoft.com/office/powerpoint/2010/main" val="14566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6"/>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194"/>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191"/>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192"/>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19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9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9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0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6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5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9" grpId="0" animBg="1"/>
      <p:bldP spid="50" grpId="0" animBg="1"/>
      <p:bldP spid="51" grpId="0" animBg="1"/>
      <p:bldP spid="145" grpId="0" animBg="1"/>
      <p:bldP spid="190" grpId="0" animBg="1"/>
      <p:bldP spid="191" grpId="0" animBg="1"/>
      <p:bldP spid="192" grpId="0" animBg="1"/>
      <p:bldP spid="194" grpId="0"/>
      <p:bldP spid="195" grpId="0"/>
      <p:bldP spid="196" grpId="0" animBg="1"/>
      <p:bldP spid="197" grpId="0" animBg="1"/>
      <p:bldP spid="198" grpId="0" animBg="1"/>
      <p:bldP spid="199" grpId="0"/>
      <p:bldP spid="200" grpId="0" animBg="1"/>
      <p:bldP spid="201" grpId="0" animBg="1"/>
      <p:bldP spid="202" grpId="0" animBg="1"/>
      <p:bldP spid="203" grpId="0" animBg="1"/>
      <p:bldP spid="204" grpId="0" animBg="1"/>
      <p:bldP spid="2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539750" y="1868835"/>
            <a:ext cx="81613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smtClean="0">
                <a:solidFill>
                  <a:prstClr val="black"/>
                </a:solidFill>
                <a:latin typeface="Calibri"/>
              </a:rPr>
              <a:t>Le baccalauréat professionnel peut être envisagé à l’issue de la 2</a:t>
            </a:r>
            <a:r>
              <a:rPr lang="fr-FR" sz="2000" baseline="30000" dirty="0" smtClean="0">
                <a:solidFill>
                  <a:prstClr val="black"/>
                </a:solidFill>
                <a:latin typeface="Calibri"/>
              </a:rPr>
              <a:t>de</a:t>
            </a:r>
            <a:r>
              <a:rPr lang="fr-FR" sz="2000" dirty="0" smtClean="0">
                <a:solidFill>
                  <a:prstClr val="black"/>
                </a:solidFill>
                <a:latin typeface="Calibri"/>
              </a:rPr>
              <a:t> GT. Dans ce cas, il s’agit d’une </a:t>
            </a:r>
            <a:r>
              <a:rPr lang="fr-FR" sz="2000" b="1" dirty="0" smtClean="0">
                <a:solidFill>
                  <a:prstClr val="black"/>
                </a:solidFill>
                <a:latin typeface="Calibri"/>
              </a:rPr>
              <a:t>réorientation</a:t>
            </a:r>
            <a:r>
              <a:rPr lang="fr-FR" sz="2000" dirty="0" smtClean="0">
                <a:solidFill>
                  <a:prstClr val="black"/>
                </a:solidFill>
                <a:latin typeface="Calibri"/>
              </a:rPr>
              <a:t> pour être préparé, non plus exclusivement à une poursuite d’études dans le supérieur, mais à une </a:t>
            </a:r>
            <a:r>
              <a:rPr lang="fr-FR" sz="2000" b="1" dirty="0" smtClean="0">
                <a:solidFill>
                  <a:prstClr val="black"/>
                </a:solidFill>
                <a:latin typeface="Calibri"/>
              </a:rPr>
              <a:t>insertion professionnelle plus rapide</a:t>
            </a:r>
            <a:r>
              <a:rPr lang="fr-FR" sz="2000" dirty="0" smtClean="0">
                <a:solidFill>
                  <a:prstClr val="black"/>
                </a:solidFill>
                <a:latin typeface="Calibri"/>
              </a:rPr>
              <a:t>. </a:t>
            </a:r>
          </a:p>
        </p:txBody>
      </p:sp>
      <p:grpSp>
        <p:nvGrpSpPr>
          <p:cNvPr id="3" name="Groupe 2"/>
          <p:cNvGrpSpPr>
            <a:grpSpLocks/>
          </p:cNvGrpSpPr>
          <p:nvPr/>
        </p:nvGrpSpPr>
        <p:grpSpPr bwMode="auto">
          <a:xfrm>
            <a:off x="0" y="4438650"/>
            <a:ext cx="9144000" cy="1655763"/>
            <a:chOff x="0" y="4293096"/>
            <a:chExt cx="9144000" cy="1656184"/>
          </a:xfrm>
        </p:grpSpPr>
        <p:sp>
          <p:nvSpPr>
            <p:cNvPr id="4" name="Rectangle 3"/>
            <p:cNvSpPr/>
            <p:nvPr/>
          </p:nvSpPr>
          <p:spPr>
            <a:xfrm>
              <a:off x="0" y="4509051"/>
              <a:ext cx="9144000" cy="1224274"/>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 name="Groupe 14"/>
            <p:cNvGrpSpPr>
              <a:grpSpLocks/>
            </p:cNvGrpSpPr>
            <p:nvPr/>
          </p:nvGrpSpPr>
          <p:grpSpPr bwMode="auto">
            <a:xfrm>
              <a:off x="0" y="4293096"/>
              <a:ext cx="9144000" cy="216024"/>
              <a:chOff x="0" y="4293096"/>
              <a:chExt cx="9144000" cy="216024"/>
            </a:xfrm>
          </p:grpSpPr>
          <p:grpSp>
            <p:nvGrpSpPr>
              <p:cNvPr id="80" name="Groupe 10"/>
              <p:cNvGrpSpPr>
                <a:grpSpLocks/>
              </p:cNvGrpSpPr>
              <p:nvPr/>
            </p:nvGrpSpPr>
            <p:grpSpPr bwMode="auto">
              <a:xfrm>
                <a:off x="0" y="4293096"/>
                <a:ext cx="2741783" cy="216024"/>
                <a:chOff x="0" y="4293096"/>
                <a:chExt cx="2741783" cy="216024"/>
              </a:xfrm>
            </p:grpSpPr>
            <p:grpSp>
              <p:nvGrpSpPr>
                <p:cNvPr id="132" name="Groupe 9"/>
                <p:cNvGrpSpPr>
                  <a:grpSpLocks/>
                </p:cNvGrpSpPr>
                <p:nvPr/>
              </p:nvGrpSpPr>
              <p:grpSpPr bwMode="auto">
                <a:xfrm>
                  <a:off x="0" y="4293096"/>
                  <a:ext cx="395536" cy="216024"/>
                  <a:chOff x="0" y="4293096"/>
                  <a:chExt cx="395536" cy="216024"/>
                </a:xfrm>
              </p:grpSpPr>
              <p:sp>
                <p:nvSpPr>
                  <p:cNvPr id="151" name="Rectangle 150"/>
                  <p:cNvSpPr/>
                  <p:nvPr/>
                </p:nvSpPr>
                <p:spPr>
                  <a:xfrm>
                    <a:off x="0"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52" name="Rectangle 151"/>
                  <p:cNvSpPr/>
                  <p:nvPr/>
                </p:nvSpPr>
                <p:spPr>
                  <a:xfrm>
                    <a:off x="150813"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3" name="Groupe 63"/>
                <p:cNvGrpSpPr>
                  <a:grpSpLocks/>
                </p:cNvGrpSpPr>
                <p:nvPr/>
              </p:nvGrpSpPr>
              <p:grpSpPr bwMode="auto">
                <a:xfrm>
                  <a:off x="385566" y="4293096"/>
                  <a:ext cx="395536" cy="216024"/>
                  <a:chOff x="0" y="4293096"/>
                  <a:chExt cx="395536" cy="216024"/>
                </a:xfrm>
              </p:grpSpPr>
              <p:sp>
                <p:nvSpPr>
                  <p:cNvPr id="149" name="Rectangle 148"/>
                  <p:cNvSpPr/>
                  <p:nvPr/>
                </p:nvSpPr>
                <p:spPr>
                  <a:xfrm>
                    <a:off x="19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50" name="Rectangle 149"/>
                  <p:cNvSpPr/>
                  <p:nvPr/>
                </p:nvSpPr>
                <p:spPr>
                  <a:xfrm>
                    <a:off x="15100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4" name="Groupe 66"/>
                <p:cNvGrpSpPr>
                  <a:grpSpLocks/>
                </p:cNvGrpSpPr>
                <p:nvPr/>
              </p:nvGrpSpPr>
              <p:grpSpPr bwMode="auto">
                <a:xfrm>
                  <a:off x="1950711" y="4293096"/>
                  <a:ext cx="395536" cy="216024"/>
                  <a:chOff x="0" y="4293096"/>
                  <a:chExt cx="395536" cy="216024"/>
                </a:xfrm>
              </p:grpSpPr>
              <p:sp>
                <p:nvSpPr>
                  <p:cNvPr id="147" name="Rectangle 146"/>
                  <p:cNvSpPr/>
                  <p:nvPr/>
                </p:nvSpPr>
                <p:spPr>
                  <a:xfrm>
                    <a:off x="32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8" name="Rectangle 147"/>
                  <p:cNvSpPr/>
                  <p:nvPr/>
                </p:nvSpPr>
                <p:spPr>
                  <a:xfrm>
                    <a:off x="15113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5" name="Groupe 69"/>
                <p:cNvGrpSpPr>
                  <a:grpSpLocks/>
                </p:cNvGrpSpPr>
                <p:nvPr/>
              </p:nvGrpSpPr>
              <p:grpSpPr bwMode="auto">
                <a:xfrm>
                  <a:off x="1159639" y="4293096"/>
                  <a:ext cx="395536" cy="216024"/>
                  <a:chOff x="0" y="4293096"/>
                  <a:chExt cx="395536" cy="216024"/>
                </a:xfrm>
              </p:grpSpPr>
              <p:sp>
                <p:nvSpPr>
                  <p:cNvPr id="145" name="Rectangle 144"/>
                  <p:cNvSpPr/>
                  <p:nvPr/>
                </p:nvSpPr>
                <p:spPr>
                  <a:xfrm>
                    <a:off x="-764" y="4293096"/>
                    <a:ext cx="396875"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6" name="Rectangle 145"/>
                  <p:cNvSpPr/>
                  <p:nvPr/>
                </p:nvSpPr>
                <p:spPr>
                  <a:xfrm>
                    <a:off x="150049" y="4348673"/>
                    <a:ext cx="153987"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6" name="Groupe 72"/>
                <p:cNvGrpSpPr>
                  <a:grpSpLocks/>
                </p:cNvGrpSpPr>
                <p:nvPr/>
              </p:nvGrpSpPr>
              <p:grpSpPr bwMode="auto">
                <a:xfrm>
                  <a:off x="1555175" y="4293096"/>
                  <a:ext cx="395536" cy="216024"/>
                  <a:chOff x="0" y="4293096"/>
                  <a:chExt cx="395536" cy="216024"/>
                </a:xfrm>
              </p:grpSpPr>
              <p:sp>
                <p:nvSpPr>
                  <p:cNvPr id="143" name="Rectangle 142"/>
                  <p:cNvSpPr/>
                  <p:nvPr/>
                </p:nvSpPr>
                <p:spPr>
                  <a:xfrm>
                    <a:off x="575"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151388"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7" name="Groupe 75"/>
                <p:cNvGrpSpPr>
                  <a:grpSpLocks/>
                </p:cNvGrpSpPr>
                <p:nvPr/>
              </p:nvGrpSpPr>
              <p:grpSpPr bwMode="auto">
                <a:xfrm>
                  <a:off x="764103" y="4293096"/>
                  <a:ext cx="395536" cy="216024"/>
                  <a:chOff x="0" y="4293096"/>
                  <a:chExt cx="395536" cy="216024"/>
                </a:xfrm>
              </p:grpSpPr>
              <p:sp>
                <p:nvSpPr>
                  <p:cNvPr id="141" name="Rectangle 140"/>
                  <p:cNvSpPr/>
                  <p:nvPr/>
                </p:nvSpPr>
                <p:spPr>
                  <a:xfrm>
                    <a:off x="-51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2" name="Rectangle 141"/>
                  <p:cNvSpPr/>
                  <p:nvPr/>
                </p:nvSpPr>
                <p:spPr>
                  <a:xfrm>
                    <a:off x="15029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8" name="Groupe 78"/>
                <p:cNvGrpSpPr>
                  <a:grpSpLocks/>
                </p:cNvGrpSpPr>
                <p:nvPr/>
              </p:nvGrpSpPr>
              <p:grpSpPr bwMode="auto">
                <a:xfrm>
                  <a:off x="2346247" y="4293096"/>
                  <a:ext cx="395536" cy="216024"/>
                  <a:chOff x="0" y="4293096"/>
                  <a:chExt cx="395536" cy="216024"/>
                </a:xfrm>
              </p:grpSpPr>
              <p:sp>
                <p:nvSpPr>
                  <p:cNvPr id="139" name="Rectangle 138"/>
                  <p:cNvSpPr/>
                  <p:nvPr/>
                </p:nvSpPr>
                <p:spPr>
                  <a:xfrm>
                    <a:off x="78"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Rectangle 139"/>
                  <p:cNvSpPr/>
                  <p:nvPr/>
                </p:nvSpPr>
                <p:spPr>
                  <a:xfrm>
                    <a:off x="150891"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1" name="Groupe 81"/>
              <p:cNvGrpSpPr>
                <a:grpSpLocks/>
              </p:cNvGrpSpPr>
              <p:nvPr/>
            </p:nvGrpSpPr>
            <p:grpSpPr bwMode="auto">
              <a:xfrm>
                <a:off x="2739458" y="4293096"/>
                <a:ext cx="2741783" cy="216024"/>
                <a:chOff x="0" y="4293096"/>
                <a:chExt cx="2741783" cy="216024"/>
              </a:xfrm>
            </p:grpSpPr>
            <p:grpSp>
              <p:nvGrpSpPr>
                <p:cNvPr id="111" name="Groupe 82"/>
                <p:cNvGrpSpPr>
                  <a:grpSpLocks/>
                </p:cNvGrpSpPr>
                <p:nvPr/>
              </p:nvGrpSpPr>
              <p:grpSpPr bwMode="auto">
                <a:xfrm>
                  <a:off x="0" y="4293096"/>
                  <a:ext cx="395536" cy="216024"/>
                  <a:chOff x="0" y="4293096"/>
                  <a:chExt cx="395536" cy="216024"/>
                </a:xfrm>
              </p:grpSpPr>
              <p:sp>
                <p:nvSpPr>
                  <p:cNvPr id="130" name="Rectangle 129"/>
                  <p:cNvSpPr/>
                  <p:nvPr/>
                </p:nvSpPr>
                <p:spPr>
                  <a:xfrm>
                    <a:off x="567"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31" name="Rectangle 130"/>
                  <p:cNvSpPr/>
                  <p:nvPr/>
                </p:nvSpPr>
                <p:spPr>
                  <a:xfrm>
                    <a:off x="151380"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2" name="Groupe 83"/>
                <p:cNvGrpSpPr>
                  <a:grpSpLocks/>
                </p:cNvGrpSpPr>
                <p:nvPr/>
              </p:nvGrpSpPr>
              <p:grpSpPr bwMode="auto">
                <a:xfrm>
                  <a:off x="385566" y="4293096"/>
                  <a:ext cx="395536" cy="216024"/>
                  <a:chOff x="0" y="4293096"/>
                  <a:chExt cx="395536" cy="216024"/>
                </a:xfrm>
              </p:grpSpPr>
              <p:sp>
                <p:nvSpPr>
                  <p:cNvPr id="128" name="Rectangle 127"/>
                  <p:cNvSpPr/>
                  <p:nvPr/>
                </p:nvSpPr>
                <p:spPr>
                  <a:xfrm>
                    <a:off x="764"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9" name="Rectangle 128"/>
                  <p:cNvSpPr/>
                  <p:nvPr/>
                </p:nvSpPr>
                <p:spPr>
                  <a:xfrm>
                    <a:off x="151576"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3" name="Groupe 84"/>
                <p:cNvGrpSpPr>
                  <a:grpSpLocks/>
                </p:cNvGrpSpPr>
                <p:nvPr/>
              </p:nvGrpSpPr>
              <p:grpSpPr bwMode="auto">
                <a:xfrm>
                  <a:off x="1950711" y="4293096"/>
                  <a:ext cx="395536" cy="216024"/>
                  <a:chOff x="0" y="4293096"/>
                  <a:chExt cx="395536" cy="216024"/>
                </a:xfrm>
              </p:grpSpPr>
              <p:sp>
                <p:nvSpPr>
                  <p:cNvPr id="126" name="Rectangle 125"/>
                  <p:cNvSpPr/>
                  <p:nvPr/>
                </p:nvSpPr>
                <p:spPr>
                  <a:xfrm>
                    <a:off x="35819" y="4293096"/>
                    <a:ext cx="36036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7" name="Rectangle 126"/>
                  <p:cNvSpPr/>
                  <p:nvPr/>
                </p:nvSpPr>
                <p:spPr>
                  <a:xfrm>
                    <a:off x="159644" y="4348673"/>
                    <a:ext cx="14446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4" name="Groupe 85"/>
                <p:cNvGrpSpPr>
                  <a:grpSpLocks/>
                </p:cNvGrpSpPr>
                <p:nvPr/>
              </p:nvGrpSpPr>
              <p:grpSpPr bwMode="auto">
                <a:xfrm>
                  <a:off x="1159639" y="4293096"/>
                  <a:ext cx="395536" cy="216024"/>
                  <a:chOff x="0" y="4293096"/>
                  <a:chExt cx="395536" cy="216024"/>
                </a:xfrm>
              </p:grpSpPr>
              <p:sp>
                <p:nvSpPr>
                  <p:cNvPr id="124" name="Rectangle 123"/>
                  <p:cNvSpPr/>
                  <p:nvPr/>
                </p:nvSpPr>
                <p:spPr>
                  <a:xfrm>
                    <a:off x="-197" y="4293096"/>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5" name="Rectangle 124"/>
                  <p:cNvSpPr/>
                  <p:nvPr/>
                </p:nvSpPr>
                <p:spPr>
                  <a:xfrm>
                    <a:off x="150616" y="4348673"/>
                    <a:ext cx="18891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5" name="Groupe 86"/>
                <p:cNvGrpSpPr>
                  <a:grpSpLocks/>
                </p:cNvGrpSpPr>
                <p:nvPr/>
              </p:nvGrpSpPr>
              <p:grpSpPr bwMode="auto">
                <a:xfrm>
                  <a:off x="1555175" y="4293096"/>
                  <a:ext cx="395536" cy="216024"/>
                  <a:chOff x="0" y="4293096"/>
                  <a:chExt cx="395536" cy="216024"/>
                </a:xfrm>
              </p:grpSpPr>
              <p:sp>
                <p:nvSpPr>
                  <p:cNvPr id="122" name="Rectangle 121"/>
                  <p:cNvSpPr/>
                  <p:nvPr/>
                </p:nvSpPr>
                <p:spPr>
                  <a:xfrm>
                    <a:off x="36067"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3" name="Rectangle 122"/>
                  <p:cNvSpPr/>
                  <p:nvPr/>
                </p:nvSpPr>
                <p:spPr>
                  <a:xfrm>
                    <a:off x="186880"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6" name="Groupe 87"/>
                <p:cNvGrpSpPr>
                  <a:grpSpLocks/>
                </p:cNvGrpSpPr>
                <p:nvPr/>
              </p:nvGrpSpPr>
              <p:grpSpPr bwMode="auto">
                <a:xfrm>
                  <a:off x="764103" y="4293096"/>
                  <a:ext cx="395536" cy="216024"/>
                  <a:chOff x="0" y="4293096"/>
                  <a:chExt cx="395536" cy="216024"/>
                </a:xfrm>
              </p:grpSpPr>
              <p:sp>
                <p:nvSpPr>
                  <p:cNvPr id="120" name="Rectangle 119"/>
                  <p:cNvSpPr/>
                  <p:nvPr/>
                </p:nvSpPr>
                <p:spPr>
                  <a:xfrm>
                    <a:off x="52"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1" name="Rectangle 120"/>
                  <p:cNvSpPr/>
                  <p:nvPr/>
                </p:nvSpPr>
                <p:spPr>
                  <a:xfrm>
                    <a:off x="150864"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7" name="Groupe 88"/>
                <p:cNvGrpSpPr>
                  <a:grpSpLocks/>
                </p:cNvGrpSpPr>
                <p:nvPr/>
              </p:nvGrpSpPr>
              <p:grpSpPr bwMode="auto">
                <a:xfrm>
                  <a:off x="2346247" y="4293096"/>
                  <a:ext cx="395536" cy="216024"/>
                  <a:chOff x="0" y="4293096"/>
                  <a:chExt cx="395536" cy="216024"/>
                </a:xfrm>
              </p:grpSpPr>
              <p:sp>
                <p:nvSpPr>
                  <p:cNvPr id="118" name="Rectangle 117"/>
                  <p:cNvSpPr/>
                  <p:nvPr/>
                </p:nvSpPr>
                <p:spPr>
                  <a:xfrm>
                    <a:off x="645"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9" name="Rectangle 118"/>
                  <p:cNvSpPr/>
                  <p:nvPr/>
                </p:nvSpPr>
                <p:spPr>
                  <a:xfrm>
                    <a:off x="151458"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2" name="Groupe 104"/>
              <p:cNvGrpSpPr>
                <a:grpSpLocks/>
              </p:cNvGrpSpPr>
              <p:nvPr/>
            </p:nvGrpSpPr>
            <p:grpSpPr bwMode="auto">
              <a:xfrm>
                <a:off x="5481241" y="4293096"/>
                <a:ext cx="395536" cy="216024"/>
                <a:chOff x="0" y="4293096"/>
                <a:chExt cx="395536" cy="216024"/>
              </a:xfrm>
            </p:grpSpPr>
            <p:sp>
              <p:nvSpPr>
                <p:cNvPr id="109" name="Rectangle 108"/>
                <p:cNvSpPr/>
                <p:nvPr/>
              </p:nvSpPr>
              <p:spPr>
                <a:xfrm>
                  <a:off x="39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ectangle 109"/>
                <p:cNvSpPr/>
                <p:nvPr/>
              </p:nvSpPr>
              <p:spPr>
                <a:xfrm>
                  <a:off x="15120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3" name="Groupe 105"/>
              <p:cNvGrpSpPr>
                <a:grpSpLocks/>
              </p:cNvGrpSpPr>
              <p:nvPr/>
            </p:nvGrpSpPr>
            <p:grpSpPr bwMode="auto">
              <a:xfrm>
                <a:off x="5866807" y="4293096"/>
                <a:ext cx="395536" cy="216024"/>
                <a:chOff x="0" y="4293096"/>
                <a:chExt cx="395536" cy="216024"/>
              </a:xfrm>
            </p:grpSpPr>
            <p:sp>
              <p:nvSpPr>
                <p:cNvPr id="107" name="Rectangle 106"/>
                <p:cNvSpPr/>
                <p:nvPr/>
              </p:nvSpPr>
              <p:spPr>
                <a:xfrm>
                  <a:off x="593"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ectangle 107"/>
                <p:cNvSpPr/>
                <p:nvPr/>
              </p:nvSpPr>
              <p:spPr>
                <a:xfrm>
                  <a:off x="151406"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4" name="Groupe 107"/>
              <p:cNvGrpSpPr>
                <a:grpSpLocks/>
              </p:cNvGrpSpPr>
              <p:nvPr/>
            </p:nvGrpSpPr>
            <p:grpSpPr bwMode="auto">
              <a:xfrm>
                <a:off x="6640880" y="4293096"/>
                <a:ext cx="395536" cy="216024"/>
                <a:chOff x="0" y="4293096"/>
                <a:chExt cx="395536" cy="216024"/>
              </a:xfrm>
            </p:grpSpPr>
            <p:sp>
              <p:nvSpPr>
                <p:cNvPr id="105" name="Rectangle 104"/>
                <p:cNvSpPr/>
                <p:nvPr/>
              </p:nvSpPr>
              <p:spPr>
                <a:xfrm>
                  <a:off x="-36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150445"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5" name="Groupe 109"/>
              <p:cNvGrpSpPr>
                <a:grpSpLocks/>
              </p:cNvGrpSpPr>
              <p:nvPr/>
            </p:nvGrpSpPr>
            <p:grpSpPr bwMode="auto">
              <a:xfrm>
                <a:off x="6245344" y="4293096"/>
                <a:ext cx="395536" cy="216024"/>
                <a:chOff x="0" y="4293096"/>
                <a:chExt cx="395536" cy="216024"/>
              </a:xfrm>
            </p:grpSpPr>
            <p:sp>
              <p:nvSpPr>
                <p:cNvPr id="103" name="Rectangle 102"/>
                <p:cNvSpPr/>
                <p:nvPr/>
              </p:nvSpPr>
              <p:spPr>
                <a:xfrm>
                  <a:off x="-119"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Rectangle 103"/>
                <p:cNvSpPr/>
                <p:nvPr/>
              </p:nvSpPr>
              <p:spPr>
                <a:xfrm>
                  <a:off x="150694"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6" name="Groupe 13"/>
              <p:cNvGrpSpPr>
                <a:grpSpLocks/>
              </p:cNvGrpSpPr>
              <p:nvPr/>
            </p:nvGrpSpPr>
            <p:grpSpPr bwMode="auto">
              <a:xfrm>
                <a:off x="7036416" y="4293096"/>
                <a:ext cx="1186608" cy="216024"/>
                <a:chOff x="7036416" y="4293096"/>
                <a:chExt cx="1186608" cy="216024"/>
              </a:xfrm>
            </p:grpSpPr>
            <p:grpSp>
              <p:nvGrpSpPr>
                <p:cNvPr id="94" name="Groupe 106"/>
                <p:cNvGrpSpPr>
                  <a:grpSpLocks/>
                </p:cNvGrpSpPr>
                <p:nvPr/>
              </p:nvGrpSpPr>
              <p:grpSpPr bwMode="auto">
                <a:xfrm>
                  <a:off x="7431952" y="4293096"/>
                  <a:ext cx="395536" cy="216024"/>
                  <a:chOff x="0" y="4293096"/>
                  <a:chExt cx="395536" cy="216024"/>
                </a:xfrm>
              </p:grpSpPr>
              <p:sp>
                <p:nvSpPr>
                  <p:cNvPr id="101" name="Rectangle 100"/>
                  <p:cNvSpPr/>
                  <p:nvPr/>
                </p:nvSpPr>
                <p:spPr>
                  <a:xfrm>
                    <a:off x="-35789" y="4293096"/>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Rectangle 101"/>
                  <p:cNvSpPr/>
                  <p:nvPr/>
                </p:nvSpPr>
                <p:spPr>
                  <a:xfrm>
                    <a:off x="149948" y="4348673"/>
                    <a:ext cx="153988"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5" name="Groupe 108"/>
                <p:cNvGrpSpPr>
                  <a:grpSpLocks/>
                </p:cNvGrpSpPr>
                <p:nvPr/>
              </p:nvGrpSpPr>
              <p:grpSpPr bwMode="auto">
                <a:xfrm>
                  <a:off x="7036416" y="4293096"/>
                  <a:ext cx="395536" cy="216024"/>
                  <a:chOff x="0" y="4293096"/>
                  <a:chExt cx="395536" cy="216024"/>
                </a:xfrm>
              </p:grpSpPr>
              <p:sp>
                <p:nvSpPr>
                  <p:cNvPr id="99" name="Rectangle 98"/>
                  <p:cNvSpPr/>
                  <p:nvPr/>
                </p:nvSpPr>
                <p:spPr>
                  <a:xfrm>
                    <a:off x="-616" y="4293096"/>
                    <a:ext cx="360363"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150197" y="4348673"/>
                    <a:ext cx="13335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6" name="Groupe 110"/>
                <p:cNvGrpSpPr>
                  <a:grpSpLocks/>
                </p:cNvGrpSpPr>
                <p:nvPr/>
              </p:nvGrpSpPr>
              <p:grpSpPr bwMode="auto">
                <a:xfrm>
                  <a:off x="7827488" y="4293096"/>
                  <a:ext cx="395536" cy="216024"/>
                  <a:chOff x="0" y="4293096"/>
                  <a:chExt cx="395536" cy="216024"/>
                </a:xfrm>
              </p:grpSpPr>
              <p:sp>
                <p:nvSpPr>
                  <p:cNvPr id="97" name="Rectangle 96"/>
                  <p:cNvSpPr/>
                  <p:nvPr/>
                </p:nvSpPr>
                <p:spPr>
                  <a:xfrm>
                    <a:off x="47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ectangle 97"/>
                  <p:cNvSpPr/>
                  <p:nvPr/>
                </p:nvSpPr>
                <p:spPr>
                  <a:xfrm>
                    <a:off x="15128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7" name="Groupe 127"/>
              <p:cNvGrpSpPr>
                <a:grpSpLocks/>
              </p:cNvGrpSpPr>
              <p:nvPr/>
            </p:nvGrpSpPr>
            <p:grpSpPr bwMode="auto">
              <a:xfrm>
                <a:off x="8598394" y="4293096"/>
                <a:ext cx="395536" cy="216024"/>
                <a:chOff x="0" y="4293096"/>
                <a:chExt cx="395536" cy="216024"/>
              </a:xfrm>
            </p:grpSpPr>
            <p:sp>
              <p:nvSpPr>
                <p:cNvPr id="92" name="Rectangle 91"/>
                <p:cNvSpPr/>
                <p:nvPr/>
              </p:nvSpPr>
              <p:spPr>
                <a:xfrm>
                  <a:off x="-494"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Rectangle 92"/>
                <p:cNvSpPr/>
                <p:nvPr/>
              </p:nvSpPr>
              <p:spPr>
                <a:xfrm>
                  <a:off x="15031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8" name="Groupe 128"/>
              <p:cNvGrpSpPr>
                <a:grpSpLocks/>
              </p:cNvGrpSpPr>
              <p:nvPr/>
            </p:nvGrpSpPr>
            <p:grpSpPr bwMode="auto">
              <a:xfrm>
                <a:off x="8202858" y="4293096"/>
                <a:ext cx="395536" cy="216024"/>
                <a:chOff x="0" y="4293096"/>
                <a:chExt cx="395536" cy="216024"/>
              </a:xfrm>
            </p:grpSpPr>
            <p:sp>
              <p:nvSpPr>
                <p:cNvPr id="90" name="Rectangle 89"/>
                <p:cNvSpPr/>
                <p:nvPr/>
              </p:nvSpPr>
              <p:spPr>
                <a:xfrm>
                  <a:off x="-24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Rectangle 90"/>
                <p:cNvSpPr/>
                <p:nvPr/>
              </p:nvSpPr>
              <p:spPr>
                <a:xfrm>
                  <a:off x="15056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9" name="Rectangle 88"/>
              <p:cNvSpPr/>
              <p:nvPr/>
            </p:nvSpPr>
            <p:spPr>
              <a:xfrm>
                <a:off x="8993188" y="4293096"/>
                <a:ext cx="15081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 name="Groupe 137"/>
            <p:cNvGrpSpPr>
              <a:grpSpLocks/>
            </p:cNvGrpSpPr>
            <p:nvPr/>
          </p:nvGrpSpPr>
          <p:grpSpPr bwMode="auto">
            <a:xfrm>
              <a:off x="0" y="5733256"/>
              <a:ext cx="9144000" cy="216024"/>
              <a:chOff x="0" y="4293096"/>
              <a:chExt cx="9144000" cy="216024"/>
            </a:xfrm>
          </p:grpSpPr>
          <p:grpSp>
            <p:nvGrpSpPr>
              <p:cNvPr id="7" name="Groupe 138"/>
              <p:cNvGrpSpPr>
                <a:grpSpLocks/>
              </p:cNvGrpSpPr>
              <p:nvPr/>
            </p:nvGrpSpPr>
            <p:grpSpPr bwMode="auto">
              <a:xfrm>
                <a:off x="0" y="4293096"/>
                <a:ext cx="2741783" cy="216024"/>
                <a:chOff x="0" y="4293096"/>
                <a:chExt cx="2741783" cy="216024"/>
              </a:xfrm>
            </p:grpSpPr>
            <p:grpSp>
              <p:nvGrpSpPr>
                <p:cNvPr id="59" name="Groupe 190"/>
                <p:cNvGrpSpPr>
                  <a:grpSpLocks/>
                </p:cNvGrpSpPr>
                <p:nvPr/>
              </p:nvGrpSpPr>
              <p:grpSpPr bwMode="auto">
                <a:xfrm>
                  <a:off x="0" y="4293096"/>
                  <a:ext cx="395536" cy="216024"/>
                  <a:chOff x="0" y="4293096"/>
                  <a:chExt cx="395536" cy="216024"/>
                </a:xfrm>
              </p:grpSpPr>
              <p:sp>
                <p:nvSpPr>
                  <p:cNvPr id="78" name="Rectangle 77"/>
                  <p:cNvSpPr/>
                  <p:nvPr/>
                </p:nvSpPr>
                <p:spPr>
                  <a:xfrm>
                    <a:off x="0"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Rectangle 78"/>
                  <p:cNvSpPr/>
                  <p:nvPr/>
                </p:nvSpPr>
                <p:spPr>
                  <a:xfrm>
                    <a:off x="150813"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0" name="Groupe 191"/>
                <p:cNvGrpSpPr>
                  <a:grpSpLocks/>
                </p:cNvGrpSpPr>
                <p:nvPr/>
              </p:nvGrpSpPr>
              <p:grpSpPr bwMode="auto">
                <a:xfrm>
                  <a:off x="385566" y="4293096"/>
                  <a:ext cx="395536" cy="216024"/>
                  <a:chOff x="0" y="4293096"/>
                  <a:chExt cx="395536" cy="216024"/>
                </a:xfrm>
              </p:grpSpPr>
              <p:sp>
                <p:nvSpPr>
                  <p:cNvPr id="76" name="Rectangle 75"/>
                  <p:cNvSpPr/>
                  <p:nvPr/>
                </p:nvSpPr>
                <p:spPr>
                  <a:xfrm>
                    <a:off x="19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76"/>
                  <p:cNvSpPr/>
                  <p:nvPr/>
                </p:nvSpPr>
                <p:spPr>
                  <a:xfrm>
                    <a:off x="15100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upe 192"/>
                <p:cNvGrpSpPr>
                  <a:grpSpLocks/>
                </p:cNvGrpSpPr>
                <p:nvPr/>
              </p:nvGrpSpPr>
              <p:grpSpPr bwMode="auto">
                <a:xfrm>
                  <a:off x="1950711" y="4293096"/>
                  <a:ext cx="395536" cy="216024"/>
                  <a:chOff x="0" y="4293096"/>
                  <a:chExt cx="395536" cy="216024"/>
                </a:xfrm>
              </p:grpSpPr>
              <p:sp>
                <p:nvSpPr>
                  <p:cNvPr id="74" name="Rectangle 73"/>
                  <p:cNvSpPr/>
                  <p:nvPr/>
                </p:nvSpPr>
                <p:spPr>
                  <a:xfrm>
                    <a:off x="32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tangle 74"/>
                  <p:cNvSpPr/>
                  <p:nvPr/>
                </p:nvSpPr>
                <p:spPr>
                  <a:xfrm>
                    <a:off x="15113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2" name="Groupe 193"/>
                <p:cNvGrpSpPr>
                  <a:grpSpLocks/>
                </p:cNvGrpSpPr>
                <p:nvPr/>
              </p:nvGrpSpPr>
              <p:grpSpPr bwMode="auto">
                <a:xfrm>
                  <a:off x="1159639" y="4293096"/>
                  <a:ext cx="395536" cy="216024"/>
                  <a:chOff x="0" y="4293096"/>
                  <a:chExt cx="395536" cy="216024"/>
                </a:xfrm>
              </p:grpSpPr>
              <p:sp>
                <p:nvSpPr>
                  <p:cNvPr id="72" name="Rectangle 71"/>
                  <p:cNvSpPr/>
                  <p:nvPr/>
                </p:nvSpPr>
                <p:spPr>
                  <a:xfrm>
                    <a:off x="-764" y="4293165"/>
                    <a:ext cx="396875"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p:cNvSpPr/>
                  <p:nvPr/>
                </p:nvSpPr>
                <p:spPr>
                  <a:xfrm>
                    <a:off x="150049" y="4348741"/>
                    <a:ext cx="153987"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3" name="Groupe 194"/>
                <p:cNvGrpSpPr>
                  <a:grpSpLocks/>
                </p:cNvGrpSpPr>
                <p:nvPr/>
              </p:nvGrpSpPr>
              <p:grpSpPr bwMode="auto">
                <a:xfrm>
                  <a:off x="1555175" y="4293096"/>
                  <a:ext cx="395536" cy="216024"/>
                  <a:chOff x="0" y="4293096"/>
                  <a:chExt cx="395536" cy="216024"/>
                </a:xfrm>
              </p:grpSpPr>
              <p:sp>
                <p:nvSpPr>
                  <p:cNvPr id="70" name="Rectangle 69"/>
                  <p:cNvSpPr/>
                  <p:nvPr/>
                </p:nvSpPr>
                <p:spPr>
                  <a:xfrm>
                    <a:off x="575"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151388"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4" name="Groupe 195"/>
                <p:cNvGrpSpPr>
                  <a:grpSpLocks/>
                </p:cNvGrpSpPr>
                <p:nvPr/>
              </p:nvGrpSpPr>
              <p:grpSpPr bwMode="auto">
                <a:xfrm>
                  <a:off x="764103" y="4293096"/>
                  <a:ext cx="395536" cy="216024"/>
                  <a:chOff x="0" y="4293096"/>
                  <a:chExt cx="395536" cy="216024"/>
                </a:xfrm>
              </p:grpSpPr>
              <p:sp>
                <p:nvSpPr>
                  <p:cNvPr id="68" name="Rectangle 67"/>
                  <p:cNvSpPr/>
                  <p:nvPr/>
                </p:nvSpPr>
                <p:spPr>
                  <a:xfrm>
                    <a:off x="-51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9" name="Rectangle 68"/>
                  <p:cNvSpPr/>
                  <p:nvPr/>
                </p:nvSpPr>
                <p:spPr>
                  <a:xfrm>
                    <a:off x="15029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5" name="Groupe 196"/>
                <p:cNvGrpSpPr>
                  <a:grpSpLocks/>
                </p:cNvGrpSpPr>
                <p:nvPr/>
              </p:nvGrpSpPr>
              <p:grpSpPr bwMode="auto">
                <a:xfrm>
                  <a:off x="2346247" y="4293096"/>
                  <a:ext cx="395536" cy="216024"/>
                  <a:chOff x="0" y="4293096"/>
                  <a:chExt cx="395536" cy="216024"/>
                </a:xfrm>
              </p:grpSpPr>
              <p:sp>
                <p:nvSpPr>
                  <p:cNvPr id="66" name="Rectangle 65"/>
                  <p:cNvSpPr/>
                  <p:nvPr/>
                </p:nvSpPr>
                <p:spPr>
                  <a:xfrm>
                    <a:off x="78"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7" name="Rectangle 66"/>
                  <p:cNvSpPr/>
                  <p:nvPr/>
                </p:nvSpPr>
                <p:spPr>
                  <a:xfrm>
                    <a:off x="150891"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 name="Groupe 139"/>
              <p:cNvGrpSpPr>
                <a:grpSpLocks/>
              </p:cNvGrpSpPr>
              <p:nvPr/>
            </p:nvGrpSpPr>
            <p:grpSpPr bwMode="auto">
              <a:xfrm>
                <a:off x="2739458" y="4293096"/>
                <a:ext cx="2741783" cy="216024"/>
                <a:chOff x="0" y="4293096"/>
                <a:chExt cx="2741783" cy="216024"/>
              </a:xfrm>
            </p:grpSpPr>
            <p:grpSp>
              <p:nvGrpSpPr>
                <p:cNvPr id="38" name="Groupe 169"/>
                <p:cNvGrpSpPr>
                  <a:grpSpLocks/>
                </p:cNvGrpSpPr>
                <p:nvPr/>
              </p:nvGrpSpPr>
              <p:grpSpPr bwMode="auto">
                <a:xfrm>
                  <a:off x="0" y="4293096"/>
                  <a:ext cx="395536" cy="216024"/>
                  <a:chOff x="0" y="4293096"/>
                  <a:chExt cx="395536" cy="216024"/>
                </a:xfrm>
              </p:grpSpPr>
              <p:sp>
                <p:nvSpPr>
                  <p:cNvPr id="57" name="Rectangle 56"/>
                  <p:cNvSpPr/>
                  <p:nvPr/>
                </p:nvSpPr>
                <p:spPr>
                  <a:xfrm>
                    <a:off x="567"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151380"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9" name="Groupe 170"/>
                <p:cNvGrpSpPr>
                  <a:grpSpLocks/>
                </p:cNvGrpSpPr>
                <p:nvPr/>
              </p:nvGrpSpPr>
              <p:grpSpPr bwMode="auto">
                <a:xfrm>
                  <a:off x="385566" y="4293096"/>
                  <a:ext cx="395536" cy="216024"/>
                  <a:chOff x="0" y="4293096"/>
                  <a:chExt cx="395536" cy="216024"/>
                </a:xfrm>
              </p:grpSpPr>
              <p:sp>
                <p:nvSpPr>
                  <p:cNvPr id="55" name="Rectangle 54"/>
                  <p:cNvSpPr/>
                  <p:nvPr/>
                </p:nvSpPr>
                <p:spPr>
                  <a:xfrm>
                    <a:off x="764"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151576"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0" name="Groupe 171"/>
                <p:cNvGrpSpPr>
                  <a:grpSpLocks/>
                </p:cNvGrpSpPr>
                <p:nvPr/>
              </p:nvGrpSpPr>
              <p:grpSpPr bwMode="auto">
                <a:xfrm>
                  <a:off x="1950711" y="4293096"/>
                  <a:ext cx="395536" cy="216024"/>
                  <a:chOff x="0" y="4293096"/>
                  <a:chExt cx="395536" cy="216024"/>
                </a:xfrm>
              </p:grpSpPr>
              <p:sp>
                <p:nvSpPr>
                  <p:cNvPr id="53" name="Rectangle 52"/>
                  <p:cNvSpPr/>
                  <p:nvPr/>
                </p:nvSpPr>
                <p:spPr>
                  <a:xfrm>
                    <a:off x="35819" y="4293165"/>
                    <a:ext cx="36036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159644" y="4348741"/>
                    <a:ext cx="14446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1" name="Groupe 172"/>
                <p:cNvGrpSpPr>
                  <a:grpSpLocks/>
                </p:cNvGrpSpPr>
                <p:nvPr/>
              </p:nvGrpSpPr>
              <p:grpSpPr bwMode="auto">
                <a:xfrm>
                  <a:off x="1159639" y="4293096"/>
                  <a:ext cx="395536" cy="216024"/>
                  <a:chOff x="0" y="4293096"/>
                  <a:chExt cx="395536" cy="216024"/>
                </a:xfrm>
              </p:grpSpPr>
              <p:sp>
                <p:nvSpPr>
                  <p:cNvPr id="51" name="Rectangle 50"/>
                  <p:cNvSpPr/>
                  <p:nvPr/>
                </p:nvSpPr>
                <p:spPr>
                  <a:xfrm>
                    <a:off x="-197" y="4293165"/>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150616" y="4348741"/>
                    <a:ext cx="18891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2" name="Groupe 173"/>
                <p:cNvGrpSpPr>
                  <a:grpSpLocks/>
                </p:cNvGrpSpPr>
                <p:nvPr/>
              </p:nvGrpSpPr>
              <p:grpSpPr bwMode="auto">
                <a:xfrm>
                  <a:off x="1555175" y="4293096"/>
                  <a:ext cx="395536" cy="216024"/>
                  <a:chOff x="0" y="4293096"/>
                  <a:chExt cx="395536" cy="216024"/>
                </a:xfrm>
              </p:grpSpPr>
              <p:sp>
                <p:nvSpPr>
                  <p:cNvPr id="49" name="Rectangle 48"/>
                  <p:cNvSpPr/>
                  <p:nvPr/>
                </p:nvSpPr>
                <p:spPr>
                  <a:xfrm>
                    <a:off x="36067"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186880"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3" name="Groupe 174"/>
                <p:cNvGrpSpPr>
                  <a:grpSpLocks/>
                </p:cNvGrpSpPr>
                <p:nvPr/>
              </p:nvGrpSpPr>
              <p:grpSpPr bwMode="auto">
                <a:xfrm>
                  <a:off x="764103" y="4293096"/>
                  <a:ext cx="395536" cy="216024"/>
                  <a:chOff x="0" y="4293096"/>
                  <a:chExt cx="395536" cy="216024"/>
                </a:xfrm>
              </p:grpSpPr>
              <p:sp>
                <p:nvSpPr>
                  <p:cNvPr id="47" name="Rectangle 46"/>
                  <p:cNvSpPr/>
                  <p:nvPr/>
                </p:nvSpPr>
                <p:spPr>
                  <a:xfrm>
                    <a:off x="52"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150864"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4" name="Groupe 175"/>
                <p:cNvGrpSpPr>
                  <a:grpSpLocks/>
                </p:cNvGrpSpPr>
                <p:nvPr/>
              </p:nvGrpSpPr>
              <p:grpSpPr bwMode="auto">
                <a:xfrm>
                  <a:off x="2346247" y="4293096"/>
                  <a:ext cx="395536" cy="216024"/>
                  <a:chOff x="0" y="4293096"/>
                  <a:chExt cx="395536" cy="216024"/>
                </a:xfrm>
              </p:grpSpPr>
              <p:sp>
                <p:nvSpPr>
                  <p:cNvPr id="45" name="Rectangle 44"/>
                  <p:cNvSpPr/>
                  <p:nvPr/>
                </p:nvSpPr>
                <p:spPr>
                  <a:xfrm>
                    <a:off x="645"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151458"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9" name="Groupe 140"/>
              <p:cNvGrpSpPr>
                <a:grpSpLocks/>
              </p:cNvGrpSpPr>
              <p:nvPr/>
            </p:nvGrpSpPr>
            <p:grpSpPr bwMode="auto">
              <a:xfrm>
                <a:off x="5481241" y="4293096"/>
                <a:ext cx="395536" cy="216024"/>
                <a:chOff x="0" y="4293096"/>
                <a:chExt cx="395536" cy="216024"/>
              </a:xfrm>
            </p:grpSpPr>
            <p:sp>
              <p:nvSpPr>
                <p:cNvPr id="36" name="Rectangle 35"/>
                <p:cNvSpPr/>
                <p:nvPr/>
              </p:nvSpPr>
              <p:spPr>
                <a:xfrm>
                  <a:off x="39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15120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 name="Groupe 141"/>
              <p:cNvGrpSpPr>
                <a:grpSpLocks/>
              </p:cNvGrpSpPr>
              <p:nvPr/>
            </p:nvGrpSpPr>
            <p:grpSpPr bwMode="auto">
              <a:xfrm>
                <a:off x="5866807" y="4293096"/>
                <a:ext cx="395536" cy="216024"/>
                <a:chOff x="0" y="4293096"/>
                <a:chExt cx="395536" cy="216024"/>
              </a:xfrm>
            </p:grpSpPr>
            <p:sp>
              <p:nvSpPr>
                <p:cNvPr id="34" name="Rectangle 33"/>
                <p:cNvSpPr/>
                <p:nvPr/>
              </p:nvSpPr>
              <p:spPr>
                <a:xfrm>
                  <a:off x="593"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151406"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 name="Groupe 142"/>
              <p:cNvGrpSpPr>
                <a:grpSpLocks/>
              </p:cNvGrpSpPr>
              <p:nvPr/>
            </p:nvGrpSpPr>
            <p:grpSpPr bwMode="auto">
              <a:xfrm>
                <a:off x="6640880" y="4293096"/>
                <a:ext cx="395536" cy="216024"/>
                <a:chOff x="0" y="4293096"/>
                <a:chExt cx="395536" cy="216024"/>
              </a:xfrm>
            </p:grpSpPr>
            <p:sp>
              <p:nvSpPr>
                <p:cNvPr id="32" name="Rectangle 31"/>
                <p:cNvSpPr/>
                <p:nvPr/>
              </p:nvSpPr>
              <p:spPr>
                <a:xfrm>
                  <a:off x="-36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150445"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 name="Groupe 143"/>
              <p:cNvGrpSpPr>
                <a:grpSpLocks/>
              </p:cNvGrpSpPr>
              <p:nvPr/>
            </p:nvGrpSpPr>
            <p:grpSpPr bwMode="auto">
              <a:xfrm>
                <a:off x="6245344" y="4293096"/>
                <a:ext cx="395536" cy="216024"/>
                <a:chOff x="0" y="4293096"/>
                <a:chExt cx="395536" cy="216024"/>
              </a:xfrm>
            </p:grpSpPr>
            <p:sp>
              <p:nvSpPr>
                <p:cNvPr id="30" name="Rectangle 29"/>
                <p:cNvSpPr/>
                <p:nvPr/>
              </p:nvSpPr>
              <p:spPr>
                <a:xfrm>
                  <a:off x="-119"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p:cNvSpPr/>
                <p:nvPr/>
              </p:nvSpPr>
              <p:spPr>
                <a:xfrm>
                  <a:off x="150694"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 name="Groupe 144"/>
              <p:cNvGrpSpPr>
                <a:grpSpLocks/>
              </p:cNvGrpSpPr>
              <p:nvPr/>
            </p:nvGrpSpPr>
            <p:grpSpPr bwMode="auto">
              <a:xfrm>
                <a:off x="7036416" y="4293096"/>
                <a:ext cx="1186608" cy="216024"/>
                <a:chOff x="7036416" y="4293096"/>
                <a:chExt cx="1186608" cy="216024"/>
              </a:xfrm>
            </p:grpSpPr>
            <p:grpSp>
              <p:nvGrpSpPr>
                <p:cNvPr id="21" name="Groupe 152"/>
                <p:cNvGrpSpPr>
                  <a:grpSpLocks/>
                </p:cNvGrpSpPr>
                <p:nvPr/>
              </p:nvGrpSpPr>
              <p:grpSpPr bwMode="auto">
                <a:xfrm>
                  <a:off x="7431952" y="4293096"/>
                  <a:ext cx="395536" cy="216024"/>
                  <a:chOff x="0" y="4293096"/>
                  <a:chExt cx="395536" cy="216024"/>
                </a:xfrm>
              </p:grpSpPr>
              <p:sp>
                <p:nvSpPr>
                  <p:cNvPr id="28" name="Rectangle 27"/>
                  <p:cNvSpPr/>
                  <p:nvPr/>
                </p:nvSpPr>
                <p:spPr>
                  <a:xfrm>
                    <a:off x="-35789" y="4293165"/>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149948" y="4348741"/>
                    <a:ext cx="153988"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 name="Groupe 153"/>
                <p:cNvGrpSpPr>
                  <a:grpSpLocks/>
                </p:cNvGrpSpPr>
                <p:nvPr/>
              </p:nvGrpSpPr>
              <p:grpSpPr bwMode="auto">
                <a:xfrm>
                  <a:off x="7036416" y="4293096"/>
                  <a:ext cx="395536" cy="216024"/>
                  <a:chOff x="0" y="4293096"/>
                  <a:chExt cx="395536" cy="216024"/>
                </a:xfrm>
              </p:grpSpPr>
              <p:sp>
                <p:nvSpPr>
                  <p:cNvPr id="26" name="Rectangle 25"/>
                  <p:cNvSpPr/>
                  <p:nvPr/>
                </p:nvSpPr>
                <p:spPr>
                  <a:xfrm>
                    <a:off x="-616" y="4293165"/>
                    <a:ext cx="360363"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150197" y="4348741"/>
                    <a:ext cx="13335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3" name="Groupe 154"/>
                <p:cNvGrpSpPr>
                  <a:grpSpLocks/>
                </p:cNvGrpSpPr>
                <p:nvPr/>
              </p:nvGrpSpPr>
              <p:grpSpPr bwMode="auto">
                <a:xfrm>
                  <a:off x="7827488" y="4293096"/>
                  <a:ext cx="395536" cy="216024"/>
                  <a:chOff x="0" y="4293096"/>
                  <a:chExt cx="395536" cy="216024"/>
                </a:xfrm>
              </p:grpSpPr>
              <p:sp>
                <p:nvSpPr>
                  <p:cNvPr id="24" name="Rectangle 23"/>
                  <p:cNvSpPr/>
                  <p:nvPr/>
                </p:nvSpPr>
                <p:spPr>
                  <a:xfrm>
                    <a:off x="47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15128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14" name="Groupe 145"/>
              <p:cNvGrpSpPr>
                <a:grpSpLocks/>
              </p:cNvGrpSpPr>
              <p:nvPr/>
            </p:nvGrpSpPr>
            <p:grpSpPr bwMode="auto">
              <a:xfrm>
                <a:off x="8598394" y="4293096"/>
                <a:ext cx="395536" cy="216024"/>
                <a:chOff x="0" y="4293096"/>
                <a:chExt cx="395536" cy="216024"/>
              </a:xfrm>
            </p:grpSpPr>
            <p:sp>
              <p:nvSpPr>
                <p:cNvPr id="19" name="Rectangle 18"/>
                <p:cNvSpPr/>
                <p:nvPr/>
              </p:nvSpPr>
              <p:spPr>
                <a:xfrm>
                  <a:off x="-494"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15031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 name="Groupe 146"/>
              <p:cNvGrpSpPr>
                <a:grpSpLocks/>
              </p:cNvGrpSpPr>
              <p:nvPr/>
            </p:nvGrpSpPr>
            <p:grpSpPr bwMode="auto">
              <a:xfrm>
                <a:off x="8202858" y="4293096"/>
                <a:ext cx="395536" cy="216024"/>
                <a:chOff x="0" y="4293096"/>
                <a:chExt cx="395536" cy="216024"/>
              </a:xfrm>
            </p:grpSpPr>
            <p:sp>
              <p:nvSpPr>
                <p:cNvPr id="17" name="Rectangle 16"/>
                <p:cNvSpPr/>
                <p:nvPr/>
              </p:nvSpPr>
              <p:spPr>
                <a:xfrm>
                  <a:off x="-24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15056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 name="Rectangle 15"/>
              <p:cNvSpPr/>
              <p:nvPr/>
            </p:nvSpPr>
            <p:spPr>
              <a:xfrm>
                <a:off x="8993188" y="4293165"/>
                <a:ext cx="15081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53" name="Rectangle 2"/>
          <p:cNvSpPr txBox="1">
            <a:spLocks noChangeArrowheads="1"/>
          </p:cNvSpPr>
          <p:nvPr/>
        </p:nvSpPr>
        <p:spPr bwMode="auto">
          <a:xfrm>
            <a:off x="233363" y="1268760"/>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a:ln>
                  <a:noFill/>
                </a:ln>
                <a:solidFill>
                  <a:srgbClr val="C00000"/>
                </a:solidFill>
                <a:effectLst/>
                <a:uLnTx/>
                <a:uFillTx/>
                <a:latin typeface="Calibri" pitchFamily="34" charset="0"/>
              </a:rPr>
              <a:t>Le baccalauréat professionnel : une autre possibilité…</a:t>
            </a:r>
          </a:p>
        </p:txBody>
      </p:sp>
      <p:grpSp>
        <p:nvGrpSpPr>
          <p:cNvPr id="154" name="Groupe 153"/>
          <p:cNvGrpSpPr>
            <a:grpSpLocks/>
          </p:cNvGrpSpPr>
          <p:nvPr/>
        </p:nvGrpSpPr>
        <p:grpSpPr bwMode="auto">
          <a:xfrm>
            <a:off x="631825" y="4667250"/>
            <a:ext cx="7851775" cy="1255713"/>
            <a:chOff x="631284" y="4759690"/>
            <a:chExt cx="7851694" cy="1255281"/>
          </a:xfrm>
        </p:grpSpPr>
        <p:sp>
          <p:nvSpPr>
            <p:cNvPr id="155" name="Ellipse 4"/>
            <p:cNvSpPr/>
            <p:nvPr/>
          </p:nvSpPr>
          <p:spPr>
            <a:xfrm>
              <a:off x="680993" y="5798379"/>
              <a:ext cx="1417273" cy="185447"/>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BATIMENT</a:t>
              </a:r>
            </a:p>
          </p:txBody>
        </p:sp>
        <p:sp>
          <p:nvSpPr>
            <p:cNvPr id="156" name="Ellipse 4"/>
            <p:cNvSpPr/>
            <p:nvPr/>
          </p:nvSpPr>
          <p:spPr>
            <a:xfrm>
              <a:off x="2756679" y="5798379"/>
              <a:ext cx="1466893"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SERVICES</a:t>
              </a:r>
            </a:p>
          </p:txBody>
        </p:sp>
        <p:sp>
          <p:nvSpPr>
            <p:cNvPr id="157" name="Ellipse 4"/>
            <p:cNvSpPr/>
            <p:nvPr/>
          </p:nvSpPr>
          <p:spPr>
            <a:xfrm>
              <a:off x="4972791" y="5798379"/>
              <a:ext cx="1387211"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INDUSTRIE</a:t>
              </a:r>
            </a:p>
          </p:txBody>
        </p:sp>
        <p:sp>
          <p:nvSpPr>
            <p:cNvPr id="158" name="Ellipse 4"/>
            <p:cNvSpPr/>
            <p:nvPr/>
          </p:nvSpPr>
          <p:spPr>
            <a:xfrm>
              <a:off x="7013884" y="5782806"/>
              <a:ext cx="1426990"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AGRICOLE</a:t>
              </a:r>
            </a:p>
          </p:txBody>
        </p:sp>
        <p:pic>
          <p:nvPicPr>
            <p:cNvPr id="159" name="Image 2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284" y="4759690"/>
              <a:ext cx="1516690"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Image 2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3962" y="4771275"/>
              <a:ext cx="1544764"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Image 2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8214" y="4759690"/>
              <a:ext cx="1544764" cy="99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Image 2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0671" y="4773534"/>
              <a:ext cx="1544764" cy="10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 name="ZoneTexte 162"/>
          <p:cNvSpPr txBox="1">
            <a:spLocks noChangeArrowheads="1"/>
          </p:cNvSpPr>
          <p:nvPr/>
        </p:nvSpPr>
        <p:spPr bwMode="auto">
          <a:xfrm>
            <a:off x="530225" y="3210273"/>
            <a:ext cx="8110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smtClean="0">
                <a:solidFill>
                  <a:prstClr val="black"/>
                </a:solidFill>
                <a:latin typeface="Calibri"/>
              </a:rPr>
              <a:t>Quelques lycées du réseau AEFE et les lycées professionnels du territoire  français proposent des spécialités dans de nombreux secteurs :</a:t>
            </a:r>
          </a:p>
        </p:txBody>
      </p:sp>
      <p:sp>
        <p:nvSpPr>
          <p:cNvPr id="164" name="Rectangle 163"/>
          <p:cNvSpPr/>
          <p:nvPr/>
        </p:nvSpPr>
        <p:spPr>
          <a:xfrm>
            <a:off x="2430265" y="306389"/>
            <a:ext cx="631844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dirty="0">
                <a:solidFill>
                  <a:prstClr val="white"/>
                </a:solidFill>
                <a:latin typeface="Arial Black" charset="0"/>
              </a:rPr>
              <a:t>L’ enseignement professionnel</a:t>
            </a:r>
          </a:p>
        </p:txBody>
      </p:sp>
    </p:spTree>
    <p:extLst>
      <p:ext uri="{BB962C8B-B14F-4D97-AF65-F5344CB8AC3E}">
        <p14:creationId xmlns:p14="http://schemas.microsoft.com/office/powerpoint/2010/main" val="34956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22" presetClass="entr" presetSubtype="8" fill="hold" nodeType="withEffect">
                                  <p:stCondLst>
                                    <p:cond delay="500"/>
                                  </p:stCondLst>
                                  <p:childTnLst>
                                    <p:set>
                                      <p:cBhvr>
                                        <p:cTn id="16" dur="1" fill="hold">
                                          <p:stCondLst>
                                            <p:cond delay="0"/>
                                          </p:stCondLst>
                                        </p:cTn>
                                        <p:tgtEl>
                                          <p:spTgt spid="154"/>
                                        </p:tgtEl>
                                        <p:attrNameLst>
                                          <p:attrName>style.visibility</p:attrName>
                                        </p:attrNameLst>
                                      </p:cBhvr>
                                      <p:to>
                                        <p:strVal val="visible"/>
                                      </p:to>
                                    </p:set>
                                    <p:animEffect transition="in" filter="wipe(left)">
                                      <p:cBhvr>
                                        <p:cTn id="17"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1672960" y="4114787"/>
            <a:ext cx="2471279" cy="682365"/>
          </a:xfrm>
          <a:prstGeom prst="rect">
            <a:avLst/>
          </a:prstGeom>
          <a:solidFill>
            <a:srgbClr val="51515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ZoneTexte 19"/>
          <p:cNvSpPr txBox="1">
            <a:spLocks noChangeArrowheads="1"/>
          </p:cNvSpPr>
          <p:nvPr/>
        </p:nvSpPr>
        <p:spPr bwMode="auto">
          <a:xfrm>
            <a:off x="1673225" y="4243681"/>
            <a:ext cx="247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smtClean="0">
                <a:solidFill>
                  <a:prstClr val="white"/>
                </a:solidFill>
                <a:latin typeface="Calibri"/>
              </a:rPr>
              <a:t>1</a:t>
            </a:r>
            <a:r>
              <a:rPr lang="fr-FR" sz="2000" b="1" baseline="30000" dirty="0" smtClean="0">
                <a:solidFill>
                  <a:prstClr val="white"/>
                </a:solidFill>
                <a:latin typeface="Calibri"/>
              </a:rPr>
              <a:t>re</a:t>
            </a:r>
            <a:r>
              <a:rPr lang="fr-FR" sz="2000" b="1" dirty="0" smtClean="0">
                <a:solidFill>
                  <a:prstClr val="white"/>
                </a:solidFill>
                <a:latin typeface="Calibri"/>
              </a:rPr>
              <a:t> Professionnelle</a:t>
            </a:r>
          </a:p>
        </p:txBody>
      </p:sp>
      <p:sp>
        <p:nvSpPr>
          <p:cNvPr id="21" name="Rectangle 4"/>
          <p:cNvSpPr>
            <a:spLocks noChangeArrowheads="1"/>
          </p:cNvSpPr>
          <p:nvPr/>
        </p:nvSpPr>
        <p:spPr bwMode="auto">
          <a:xfrm>
            <a:off x="5087944" y="4133021"/>
            <a:ext cx="2471279" cy="664131"/>
          </a:xfrm>
          <a:prstGeom prst="rect">
            <a:avLst/>
          </a:prstGeom>
          <a:solidFill>
            <a:srgbClr val="51515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ZoneTexte 21"/>
          <p:cNvSpPr txBox="1">
            <a:spLocks noChangeArrowheads="1"/>
          </p:cNvSpPr>
          <p:nvPr/>
        </p:nvSpPr>
        <p:spPr bwMode="auto">
          <a:xfrm>
            <a:off x="5111750" y="4264319"/>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smtClean="0">
                <a:solidFill>
                  <a:prstClr val="white"/>
                </a:solidFill>
                <a:latin typeface="Calibri"/>
              </a:rPr>
              <a:t>2</a:t>
            </a:r>
            <a:r>
              <a:rPr lang="fr-FR" sz="2000" b="1" baseline="30000" dirty="0" smtClean="0">
                <a:solidFill>
                  <a:prstClr val="white"/>
                </a:solidFill>
                <a:latin typeface="Calibri"/>
              </a:rPr>
              <a:t>de</a:t>
            </a:r>
            <a:r>
              <a:rPr lang="fr-FR" sz="2000" b="1" dirty="0" smtClean="0">
                <a:solidFill>
                  <a:prstClr val="white"/>
                </a:solidFill>
                <a:latin typeface="Calibri"/>
              </a:rPr>
              <a:t> Professionnelle</a:t>
            </a:r>
          </a:p>
        </p:txBody>
      </p:sp>
      <p:sp>
        <p:nvSpPr>
          <p:cNvPr id="23" name="ZoneTexte 22"/>
          <p:cNvSpPr txBox="1">
            <a:spLocks noChangeArrowheads="1"/>
          </p:cNvSpPr>
          <p:nvPr/>
        </p:nvSpPr>
        <p:spPr bwMode="auto">
          <a:xfrm>
            <a:off x="1403350" y="2774425"/>
            <a:ext cx="300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smtClean="0">
                <a:solidFill>
                  <a:prstClr val="black"/>
                </a:solidFill>
                <a:latin typeface="Calibri"/>
              </a:rPr>
              <a:t>Procédure passerelle</a:t>
            </a:r>
          </a:p>
        </p:txBody>
      </p:sp>
      <p:sp>
        <p:nvSpPr>
          <p:cNvPr id="24" name="ZoneTexte 23"/>
          <p:cNvSpPr txBox="1">
            <a:spLocks noChangeArrowheads="1"/>
          </p:cNvSpPr>
          <p:nvPr/>
        </p:nvSpPr>
        <p:spPr bwMode="auto">
          <a:xfrm>
            <a:off x="5132388" y="2814435"/>
            <a:ext cx="241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smtClean="0">
                <a:solidFill>
                  <a:prstClr val="black"/>
                </a:solidFill>
                <a:latin typeface="Calibri"/>
              </a:rPr>
              <a:t>Procédure post-3</a:t>
            </a:r>
            <a:r>
              <a:rPr lang="fr-FR" sz="2000" baseline="30000" dirty="0" smtClean="0">
                <a:solidFill>
                  <a:prstClr val="black"/>
                </a:solidFill>
                <a:latin typeface="Calibri"/>
              </a:rPr>
              <a:t>e</a:t>
            </a:r>
          </a:p>
        </p:txBody>
      </p:sp>
      <p:sp>
        <p:nvSpPr>
          <p:cNvPr id="25" name="Rectangle 2"/>
          <p:cNvSpPr txBox="1">
            <a:spLocks noChangeArrowheads="1"/>
          </p:cNvSpPr>
          <p:nvPr/>
        </p:nvSpPr>
        <p:spPr bwMode="auto">
          <a:xfrm>
            <a:off x="233363" y="1704975"/>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a:ln>
                  <a:noFill/>
                </a:ln>
                <a:solidFill>
                  <a:srgbClr val="C00000"/>
                </a:solidFill>
                <a:effectLst/>
                <a:uLnTx/>
                <a:uFillTx/>
                <a:latin typeface="Calibri" pitchFamily="34" charset="0"/>
              </a:rPr>
              <a:t>Comment entrer en baccalauréat professionnel ?</a:t>
            </a:r>
          </a:p>
        </p:txBody>
      </p:sp>
      <p:sp>
        <p:nvSpPr>
          <p:cNvPr id="26" name="AutoShape 7"/>
          <p:cNvSpPr>
            <a:spLocks noChangeArrowheads="1"/>
          </p:cNvSpPr>
          <p:nvPr/>
        </p:nvSpPr>
        <p:spPr bwMode="auto">
          <a:xfrm rot="-5400000" flipH="1">
            <a:off x="2309900" y="5498864"/>
            <a:ext cx="1080120" cy="108743"/>
          </a:xfrm>
          <a:prstGeom prst="leftArrow">
            <a:avLst>
              <a:gd name="adj1" fmla="val 50000"/>
              <a:gd name="adj2" fmla="val 75104"/>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27" name="Rectangle 26"/>
          <p:cNvSpPr>
            <a:spLocks noChangeArrowheads="1"/>
          </p:cNvSpPr>
          <p:nvPr/>
        </p:nvSpPr>
        <p:spPr bwMode="auto">
          <a:xfrm>
            <a:off x="2852341" y="6047258"/>
            <a:ext cx="1140271"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28" name="Rectangle 27"/>
          <p:cNvSpPr>
            <a:spLocks noChangeArrowheads="1"/>
          </p:cNvSpPr>
          <p:nvPr/>
        </p:nvSpPr>
        <p:spPr bwMode="auto">
          <a:xfrm>
            <a:off x="5367337" y="6047258"/>
            <a:ext cx="1092125"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grpSp>
        <p:nvGrpSpPr>
          <p:cNvPr id="29" name="Groupe 26"/>
          <p:cNvGrpSpPr>
            <a:grpSpLocks/>
          </p:cNvGrpSpPr>
          <p:nvPr/>
        </p:nvGrpSpPr>
        <p:grpSpPr bwMode="auto">
          <a:xfrm>
            <a:off x="3824288" y="5784428"/>
            <a:ext cx="1550987" cy="596900"/>
            <a:chOff x="2262776" y="5097240"/>
            <a:chExt cx="5082661" cy="596900"/>
          </a:xfrm>
        </p:grpSpPr>
        <p:sp>
          <p:nvSpPr>
            <p:cNvPr id="30" name="Rectangle 5"/>
            <p:cNvSpPr>
              <a:spLocks noChangeArrowheads="1"/>
            </p:cNvSpPr>
            <p:nvPr/>
          </p:nvSpPr>
          <p:spPr bwMode="auto">
            <a:xfrm>
              <a:off x="2262776" y="5097240"/>
              <a:ext cx="5082661" cy="596900"/>
            </a:xfrm>
            <a:prstGeom prst="rect">
              <a:avLst/>
            </a:prstGeom>
            <a:solidFill>
              <a:srgbClr val="86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 typeface="Monotype Sorts" pitchFamily="2" charset="2"/>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17"/>
            <p:cNvSpPr>
              <a:spLocks noChangeArrowheads="1"/>
            </p:cNvSpPr>
            <p:nvPr/>
          </p:nvSpPr>
          <p:spPr bwMode="auto">
            <a:xfrm>
              <a:off x="3310134" y="5164857"/>
              <a:ext cx="3174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altLang="fr-FR" sz="2400" b="1" i="0" u="none" strike="noStrike" kern="0" cap="none" spc="0" normalizeH="0" baseline="0" noProof="0" dirty="0" smtClean="0">
                  <a:ln>
                    <a:noFill/>
                  </a:ln>
                  <a:solidFill>
                    <a:prstClr val="white"/>
                  </a:solidFill>
                  <a:effectLst/>
                  <a:uLnTx/>
                  <a:uFillTx/>
                  <a:latin typeface="Calibri" pitchFamily="34" charset="0"/>
                </a:rPr>
                <a:t>2</a:t>
              </a:r>
              <a:r>
                <a:rPr kumimoji="0" lang="en-GB" altLang="fr-FR" sz="2400" b="1" i="0" u="none" strike="noStrike" kern="0" cap="none" spc="0" normalizeH="0" baseline="30000" noProof="0" dirty="0" smtClean="0">
                  <a:ln>
                    <a:noFill/>
                  </a:ln>
                  <a:solidFill>
                    <a:prstClr val="white"/>
                  </a:solidFill>
                  <a:effectLst/>
                  <a:uLnTx/>
                  <a:uFillTx/>
                  <a:latin typeface="Calibri" pitchFamily="34" charset="0"/>
                </a:rPr>
                <a:t>de</a:t>
              </a:r>
              <a:r>
                <a:rPr kumimoji="0" lang="en-GB" altLang="fr-FR" sz="2400" b="1" i="0" u="none" strike="noStrike" kern="0" cap="none" spc="0" normalizeH="0" baseline="0" noProof="0" dirty="0" smtClean="0">
                  <a:ln>
                    <a:noFill/>
                  </a:ln>
                  <a:solidFill>
                    <a:prstClr val="white"/>
                  </a:solidFill>
                  <a:effectLst/>
                  <a:uLnTx/>
                  <a:uFillTx/>
                  <a:latin typeface="Calibri" pitchFamily="34" charset="0"/>
                </a:rPr>
                <a:t> </a:t>
              </a:r>
              <a:r>
                <a:rPr kumimoji="0" lang="en-GB" altLang="fr-FR" sz="2400" b="1" i="0" u="none" strike="noStrike" kern="0" cap="none" spc="0" normalizeH="0" baseline="0" noProof="0" dirty="0">
                  <a:ln>
                    <a:noFill/>
                  </a:ln>
                  <a:solidFill>
                    <a:prstClr val="white"/>
                  </a:solidFill>
                  <a:effectLst/>
                  <a:uLnTx/>
                  <a:uFillTx/>
                  <a:latin typeface="Calibri" pitchFamily="34" charset="0"/>
                </a:rPr>
                <a:t>GT</a:t>
              </a:r>
              <a:endParaRPr kumimoji="0" lang="en-GB" altLang="fr-FR" sz="2400" b="0" i="0" u="none" strike="noStrike" kern="0" cap="none" spc="0" normalizeH="0" baseline="0" noProof="0" dirty="0">
                <a:ln>
                  <a:noFill/>
                </a:ln>
                <a:solidFill>
                  <a:prstClr val="white"/>
                </a:solidFill>
                <a:effectLst/>
                <a:uLnTx/>
                <a:uFillTx/>
                <a:latin typeface="Calibri" pitchFamily="34" charset="0"/>
              </a:endParaRPr>
            </a:p>
          </p:txBody>
        </p:sp>
      </p:grpSp>
      <p:sp>
        <p:nvSpPr>
          <p:cNvPr id="32" name="AutoShape 7"/>
          <p:cNvSpPr>
            <a:spLocks noChangeArrowheads="1"/>
          </p:cNvSpPr>
          <p:nvPr/>
        </p:nvSpPr>
        <p:spPr bwMode="auto">
          <a:xfrm rot="-5400000" flipH="1">
            <a:off x="2440298" y="3569775"/>
            <a:ext cx="824086" cy="113506"/>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4" name="AutoShape 7"/>
          <p:cNvSpPr>
            <a:spLocks noChangeArrowheads="1"/>
          </p:cNvSpPr>
          <p:nvPr/>
        </p:nvSpPr>
        <p:spPr bwMode="auto">
          <a:xfrm rot="-5400000" flipH="1">
            <a:off x="6047420" y="3569775"/>
            <a:ext cx="824086" cy="113506"/>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5" name="AutoShape 7"/>
          <p:cNvSpPr>
            <a:spLocks noChangeArrowheads="1"/>
          </p:cNvSpPr>
          <p:nvPr/>
        </p:nvSpPr>
        <p:spPr bwMode="auto">
          <a:xfrm rot="-5400000" flipH="1">
            <a:off x="5923186" y="5500266"/>
            <a:ext cx="1072554" cy="113506"/>
          </a:xfrm>
          <a:prstGeom prst="leftArrow">
            <a:avLst>
              <a:gd name="adj1" fmla="val 50000"/>
              <a:gd name="adj2" fmla="val 75104"/>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6" name="Rectangle 35"/>
          <p:cNvSpPr/>
          <p:nvPr/>
        </p:nvSpPr>
        <p:spPr>
          <a:xfrm>
            <a:off x="2430265" y="306389"/>
            <a:ext cx="631844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dirty="0">
                <a:solidFill>
                  <a:prstClr val="white"/>
                </a:solidFill>
                <a:latin typeface="Arial Black" charset="0"/>
              </a:rPr>
              <a:t>L’ enseignement professionnel</a:t>
            </a:r>
          </a:p>
        </p:txBody>
      </p:sp>
    </p:spTree>
    <p:extLst>
      <p:ext uri="{BB962C8B-B14F-4D97-AF65-F5344CB8AC3E}">
        <p14:creationId xmlns:p14="http://schemas.microsoft.com/office/powerpoint/2010/main" val="15641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500"/>
                                        <p:tgtEl>
                                          <p:spTgt spid="2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par>
                          <p:cTn id="36" fill="hold">
                            <p:stCondLst>
                              <p:cond delay="1000"/>
                            </p:stCondLst>
                            <p:childTnLst>
                              <p:par>
                                <p:cTn id="37" presetID="22" presetClass="entr" presetSubtype="4" fill="hold" grpId="0" nodeType="afterEffect">
                                  <p:stCondLst>
                                    <p:cond delay="300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4500"/>
                            </p:stCondLst>
                            <p:childTnLst>
                              <p:par>
                                <p:cTn id="47" presetID="22" presetClass="entr" presetSubtype="4" fill="hold" grpId="0" nodeType="afterEffect">
                                  <p:stCondLst>
                                    <p:cond delay="300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6" grpId="0" animBg="1"/>
      <p:bldP spid="27" grpId="0" animBg="1"/>
      <p:bldP spid="28" grpId="0" animBg="1"/>
      <p:bldP spid="32" grpId="0" animBg="1"/>
      <p:bldP spid="34"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11760" y="260648"/>
            <a:ext cx="6318448" cy="523220"/>
          </a:xfrm>
          <a:prstGeom prst="rect">
            <a:avLst/>
          </a:prstGeom>
          <a:solidFill>
            <a:srgbClr val="4F81BD">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prstClr val="white"/>
                </a:solidFill>
                <a:effectLst/>
                <a:uLnTx/>
                <a:uFillTx/>
                <a:latin typeface="Arial Black" charset="0"/>
              </a:rPr>
              <a:t>A consulter :</a:t>
            </a:r>
            <a:endParaRPr kumimoji="0" lang="fr-FR" sz="2800" b="1" i="0" u="none" strike="noStrike" kern="0" cap="none" spc="0" normalizeH="0" baseline="0" noProof="0" dirty="0">
              <a:ln>
                <a:noFill/>
              </a:ln>
              <a:solidFill>
                <a:prstClr val="white"/>
              </a:solidFill>
              <a:effectLst/>
              <a:uLnTx/>
              <a:uFillTx/>
              <a:latin typeface="Arial Black" charset="0"/>
            </a:endParaRPr>
          </a:p>
        </p:txBody>
      </p:sp>
      <p:sp>
        <p:nvSpPr>
          <p:cNvPr id="16" name="Text Box 13"/>
          <p:cNvSpPr txBox="1">
            <a:spLocks noChangeArrowheads="1"/>
          </p:cNvSpPr>
          <p:nvPr/>
        </p:nvSpPr>
        <p:spPr bwMode="auto">
          <a:xfrm>
            <a:off x="94159" y="4558104"/>
            <a:ext cx="4261817" cy="572028"/>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78813" tIns="39408" rIns="78813" bIns="39408">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0" fontAlgn="auto" latinLnBrk="0" hangingPunct="1">
              <a:lnSpc>
                <a:spcPct val="100000"/>
              </a:lnSpc>
              <a:spcBef>
                <a:spcPct val="20000"/>
              </a:spcBef>
              <a:spcAft>
                <a:spcPts val="0"/>
              </a:spcAft>
              <a:buClrTx/>
              <a:buSzTx/>
              <a:buFontTx/>
              <a:buNone/>
              <a:tabLst/>
              <a:defRPr/>
            </a:pPr>
            <a:r>
              <a:rPr kumimoji="0" lang="fr-FR" altLang="fr-FR" sz="1600" b="0" i="0" u="none" strike="noStrike" kern="0" cap="none" spc="0" normalizeH="0" baseline="0" noProof="0" dirty="0" smtClean="0">
                <a:ln>
                  <a:noFill/>
                </a:ln>
                <a:solidFill>
                  <a:schemeClr val="bg1"/>
                </a:solidFill>
                <a:effectLst/>
                <a:uLnTx/>
                <a:uFillTx/>
                <a:latin typeface="Arial" pitchFamily="34" charset="0"/>
                <a:ea typeface="+mn-ea"/>
                <a:cs typeface="+mn-cs"/>
              </a:rPr>
              <a:t>Le site </a:t>
            </a:r>
            <a:r>
              <a:rPr kumimoji="0" lang="fr-FR" altLang="fr-FR" sz="1600" b="0" i="0" u="none" strike="noStrike" kern="0" cap="none" spc="0" normalizeH="0" baseline="0" noProof="0" dirty="0" err="1" smtClean="0">
                <a:ln>
                  <a:noFill/>
                </a:ln>
                <a:solidFill>
                  <a:schemeClr val="bg1"/>
                </a:solidFill>
                <a:effectLst/>
                <a:uLnTx/>
                <a:uFillTx/>
                <a:latin typeface="Arial" pitchFamily="34" charset="0"/>
                <a:ea typeface="+mn-ea"/>
                <a:cs typeface="+mn-cs"/>
              </a:rPr>
              <a:t>Eduscol</a:t>
            </a:r>
            <a:r>
              <a:rPr kumimoji="0" lang="fr-FR" altLang="fr-FR" sz="1600" b="0" i="0" u="none" strike="noStrike" kern="0" cap="none" spc="0" normalizeH="0" baseline="0" noProof="0" dirty="0" smtClean="0">
                <a:ln>
                  <a:noFill/>
                </a:ln>
                <a:solidFill>
                  <a:schemeClr val="bg1"/>
                </a:solidFill>
                <a:effectLst/>
                <a:uLnTx/>
                <a:uFillTx/>
                <a:latin typeface="Arial" pitchFamily="34" charset="0"/>
                <a:ea typeface="+mn-ea"/>
                <a:cs typeface="+mn-cs"/>
              </a:rPr>
              <a:t> pour toutes les informations concernant la réforme du baccalauréat :</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8811" y="1903958"/>
            <a:ext cx="3672408" cy="24611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174054" y="980728"/>
            <a:ext cx="4181922" cy="329951"/>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918" tIns="41460" rIns="82918" bIns="41460">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1" fontAlgn="auto" latinLnBrk="0" hangingPunct="1">
              <a:lnSpc>
                <a:spcPct val="100000"/>
              </a:lnSpc>
              <a:spcBef>
                <a:spcPct val="50000"/>
              </a:spcBef>
              <a:spcAft>
                <a:spcPts val="0"/>
              </a:spcAft>
              <a:buClrTx/>
              <a:buSzTx/>
              <a:buFontTx/>
              <a:buNone/>
              <a:tabLst/>
              <a:defRPr/>
            </a:pPr>
            <a:r>
              <a:rPr kumimoji="0" lang="fr-FR" altLang="fr-FR" sz="1600" b="0" i="0" u="none" strike="noStrike" kern="0" cap="none" spc="0" normalizeH="0" baseline="0" noProof="0" dirty="0">
                <a:ln>
                  <a:noFill/>
                </a:ln>
                <a:solidFill>
                  <a:prstClr val="white"/>
                </a:solidFill>
                <a:effectLst/>
                <a:uLnTx/>
                <a:uFillTx/>
                <a:latin typeface="Arial" pitchFamily="34" charset="0"/>
                <a:ea typeface="+mn-ea"/>
                <a:cs typeface="+mn-cs"/>
              </a:rPr>
              <a:t>Le module spécifique Secondes 2018/2019</a:t>
            </a:r>
          </a:p>
        </p:txBody>
      </p:sp>
      <p:sp>
        <p:nvSpPr>
          <p:cNvPr id="19" name="Text Box 3"/>
          <p:cNvSpPr txBox="1">
            <a:spLocks noChangeArrowheads="1"/>
          </p:cNvSpPr>
          <p:nvPr/>
        </p:nvSpPr>
        <p:spPr bwMode="auto">
          <a:xfrm>
            <a:off x="174054" y="1412776"/>
            <a:ext cx="4181922"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1" fontAlgn="auto" latinLnBrk="0" hangingPunct="1">
              <a:lnSpc>
                <a:spcPct val="100000"/>
              </a:lnSpc>
              <a:spcBef>
                <a:spcPct val="50000"/>
              </a:spcBef>
              <a:spcAft>
                <a:spcPts val="0"/>
              </a:spcAft>
              <a:buClrTx/>
              <a:buSzTx/>
              <a:buFont typeface="Arial" pitchFamily="34" charset="0"/>
              <a:buNone/>
              <a:tabLst/>
              <a:defRPr/>
            </a:pPr>
            <a:r>
              <a:rPr kumimoji="0" lang="fr-FR" altLang="fr-FR" sz="1600" b="0" i="0" u="none" strike="noStrike" kern="0" cap="none" spc="0" normalizeH="0" baseline="0" noProof="0" dirty="0" smtClean="0">
                <a:ln>
                  <a:noFill/>
                </a:ln>
                <a:solidFill>
                  <a:srgbClr val="024480"/>
                </a:solidFill>
                <a:effectLst/>
                <a:uLnTx/>
                <a:uFillTx/>
                <a:latin typeface="Arial" pitchFamily="34" charset="0"/>
                <a:ea typeface="+mn-ea"/>
                <a:cs typeface="+mn-cs"/>
                <a:hlinkClick r:id="rId3"/>
              </a:rPr>
              <a:t>www.secondes2018-2019.fr</a:t>
            </a:r>
            <a:endParaRPr kumimoji="0" lang="fr-FR" altLang="fr-FR" sz="1600" b="0" i="0" u="none" strike="noStrike" kern="0" cap="none" spc="0" normalizeH="0" baseline="0" noProof="0" dirty="0">
              <a:ln>
                <a:noFill/>
              </a:ln>
              <a:solidFill>
                <a:prstClr val="white"/>
              </a:solidFill>
              <a:effectLst/>
              <a:uLnTx/>
              <a:uFillTx/>
              <a:latin typeface="Arial" pitchFamily="34" charset="0"/>
              <a:ea typeface="+mn-ea"/>
              <a:cs typeface="Lucida Sans Unicode" pitchFamily="34" charset="0"/>
            </a:endParaRPr>
          </a:p>
        </p:txBody>
      </p:sp>
      <p:sp>
        <p:nvSpPr>
          <p:cNvPr id="20" name="Text Box 3"/>
          <p:cNvSpPr txBox="1">
            <a:spLocks noChangeArrowheads="1"/>
          </p:cNvSpPr>
          <p:nvPr/>
        </p:nvSpPr>
        <p:spPr bwMode="auto">
          <a:xfrm>
            <a:off x="4671657" y="978785"/>
            <a:ext cx="4181922" cy="32992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a:solidFill>
                  <a:prstClr val="white"/>
                </a:solidFill>
                <a:latin typeface="Arial" pitchFamily="34" charset="0"/>
                <a:cs typeface="Lucida Sans Unicode" pitchFamily="34" charset="0"/>
              </a:rPr>
              <a:t>Quand je passe le bac</a:t>
            </a:r>
          </a:p>
        </p:txBody>
      </p:sp>
      <p:sp>
        <p:nvSpPr>
          <p:cNvPr id="21" name="Text Box 3"/>
          <p:cNvSpPr txBox="1">
            <a:spLocks noChangeArrowheads="1"/>
          </p:cNvSpPr>
          <p:nvPr/>
        </p:nvSpPr>
        <p:spPr bwMode="auto">
          <a:xfrm>
            <a:off x="4671656" y="1412776"/>
            <a:ext cx="4181923"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prstClr val="white"/>
                </a:solidFill>
                <a:latin typeface="Arial" pitchFamily="34" charset="0"/>
                <a:cs typeface="Lucida Sans Unicode" pitchFamily="34" charset="0"/>
                <a:hlinkClick r:id="rId4"/>
              </a:rPr>
              <a:t>quandjepasselebac.education.fr</a:t>
            </a:r>
            <a:endParaRPr lang="fr-FR" altLang="fr-FR" sz="1600" i="0" dirty="0">
              <a:solidFill>
                <a:prstClr val="white"/>
              </a:solidFill>
              <a:latin typeface="Arial" pitchFamily="34" charset="0"/>
              <a:cs typeface="Lucida Sans Unicode" pitchFamily="34" charset="0"/>
            </a:endParaRPr>
          </a:p>
        </p:txBody>
      </p:sp>
      <p:pic>
        <p:nvPicPr>
          <p:cNvPr id="22" name="Picture 2" descr="\\ae001ex05201.comptes.diplomatie.gouv.fr\Groupes\AEFE\Services\SORES\14. SITE INTERNET\Boite à outils 2018-2019\3. Fiches thématiques\Images\Quand je passe le ba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136" y="1903958"/>
            <a:ext cx="3729544" cy="2002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3" name="Text Box 3"/>
          <p:cNvSpPr txBox="1">
            <a:spLocks noChangeArrowheads="1"/>
          </p:cNvSpPr>
          <p:nvPr/>
        </p:nvSpPr>
        <p:spPr bwMode="auto">
          <a:xfrm>
            <a:off x="4671656" y="4558104"/>
            <a:ext cx="4181924"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srgbClr val="024480"/>
                </a:solidFill>
                <a:latin typeface="Arial" pitchFamily="34" charset="0"/>
                <a:hlinkClick r:id="rId6"/>
              </a:rPr>
              <a:t>www.horizons2021.fr</a:t>
            </a:r>
            <a:endParaRPr lang="fr-FR" altLang="fr-FR" sz="1600" i="0" dirty="0">
              <a:solidFill>
                <a:prstClr val="white"/>
              </a:solidFill>
              <a:latin typeface="Arial" pitchFamily="34" charset="0"/>
              <a:cs typeface="Lucida Sans Unicode" pitchFamily="34" charset="0"/>
            </a:endParaRPr>
          </a:p>
        </p:txBody>
      </p:sp>
      <p:sp>
        <p:nvSpPr>
          <p:cNvPr id="24" name="Text Box 3"/>
          <p:cNvSpPr txBox="1">
            <a:spLocks noChangeArrowheads="1"/>
          </p:cNvSpPr>
          <p:nvPr/>
        </p:nvSpPr>
        <p:spPr bwMode="auto">
          <a:xfrm>
            <a:off x="4671658" y="4149080"/>
            <a:ext cx="4181922" cy="32992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prstClr val="white"/>
                </a:solidFill>
                <a:latin typeface="Arial" pitchFamily="34" charset="0"/>
                <a:cs typeface="Lucida Sans Unicode" pitchFamily="34" charset="0"/>
              </a:rPr>
              <a:t>Horizons 2021</a:t>
            </a:r>
            <a:endParaRPr lang="fr-FR" altLang="fr-FR" sz="1600" i="0" dirty="0">
              <a:solidFill>
                <a:prstClr val="white"/>
              </a:solidFill>
              <a:latin typeface="Arial" pitchFamily="34" charset="0"/>
              <a:cs typeface="Lucida Sans Unicode" pitchFamily="34" charset="0"/>
            </a:endParaRP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3536" y="4980684"/>
            <a:ext cx="2918744" cy="17872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13"/>
          <p:cNvSpPr txBox="1">
            <a:spLocks noChangeArrowheads="1"/>
          </p:cNvSpPr>
          <p:nvPr/>
        </p:nvSpPr>
        <p:spPr bwMode="auto">
          <a:xfrm>
            <a:off x="94159" y="5229200"/>
            <a:ext cx="4261817" cy="325807"/>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78813" tIns="39408" rIns="78813" bIns="39408">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0" fontAlgn="auto" latinLnBrk="0" hangingPunct="1">
              <a:lnSpc>
                <a:spcPct val="100000"/>
              </a:lnSpc>
              <a:spcBef>
                <a:spcPct val="20000"/>
              </a:spcBef>
              <a:spcAft>
                <a:spcPts val="0"/>
              </a:spcAft>
              <a:buClrTx/>
              <a:buSzTx/>
              <a:buFontTx/>
              <a:buNone/>
              <a:tabLst/>
              <a:defRPr/>
            </a:pPr>
            <a:r>
              <a:rPr kumimoji="0" lang="fr-FR" altLang="fr-FR" sz="1600" b="1" i="0" u="none" strike="noStrike" kern="0" cap="none" spc="0" normalizeH="0" baseline="0" noProof="0" dirty="0" smtClean="0">
                <a:ln>
                  <a:noFill/>
                </a:ln>
                <a:solidFill>
                  <a:schemeClr val="bg1"/>
                </a:solidFill>
                <a:effectLst/>
                <a:uLnTx/>
                <a:uFillTx/>
                <a:latin typeface="Calibri" pitchFamily="34" charset="0"/>
                <a:ea typeface="+mn-ea"/>
                <a:cs typeface="+mn-cs"/>
                <a:hlinkClick r:id="rId8"/>
              </a:rPr>
              <a:t>eduscol.education.fr</a:t>
            </a:r>
            <a:endParaRPr kumimoji="0" lang="fr-FR" altLang="fr-FR" sz="1600" b="1" i="0" u="none" strike="noStrike" kern="0" cap="none" spc="0" normalizeH="0" baseline="0" noProof="0" dirty="0">
              <a:ln>
                <a:noFill/>
              </a:ln>
              <a:solidFill>
                <a:schemeClr val="bg1"/>
              </a:solidFill>
              <a:effectLst/>
              <a:uLnTx/>
              <a:uFillTx/>
              <a:latin typeface="Calibri" pitchFamily="34" charset="0"/>
              <a:ea typeface="+mn-ea"/>
              <a:cs typeface="+mn-cs"/>
              <a:hlinkClick r:id="rId8"/>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856" y="5392103"/>
            <a:ext cx="978147" cy="1388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3" grpId="0" animBg="1"/>
      <p:bldP spid="24"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8"/>
          <p:cNvSpPr>
            <a:spLocks noChangeArrowheads="1"/>
          </p:cNvSpPr>
          <p:nvPr/>
        </p:nvSpPr>
        <p:spPr bwMode="auto">
          <a:xfrm rot="5400000">
            <a:off x="5865892" y="5507117"/>
            <a:ext cx="1393667" cy="231775"/>
          </a:xfrm>
          <a:prstGeom prst="leftArrow">
            <a:avLst>
              <a:gd name="adj1" fmla="val 50000"/>
              <a:gd name="adj2" fmla="val 75016"/>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7" name="Rectangle 9"/>
          <p:cNvSpPr>
            <a:spLocks noChangeArrowheads="1"/>
          </p:cNvSpPr>
          <p:nvPr/>
        </p:nvSpPr>
        <p:spPr bwMode="auto">
          <a:xfrm>
            <a:off x="251520" y="2056041"/>
            <a:ext cx="3675110" cy="2870127"/>
          </a:xfrm>
          <a:prstGeom prst="rect">
            <a:avLst/>
          </a:prstGeom>
          <a:solidFill>
            <a:srgbClr val="262626"/>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28" name="Rectangle 10"/>
          <p:cNvSpPr>
            <a:spLocks noChangeArrowheads="1"/>
          </p:cNvSpPr>
          <p:nvPr/>
        </p:nvSpPr>
        <p:spPr bwMode="auto">
          <a:xfrm>
            <a:off x="4211935" y="2075847"/>
            <a:ext cx="4680545" cy="2865321"/>
          </a:xfrm>
          <a:prstGeom prst="rect">
            <a:avLst/>
          </a:prstGeom>
          <a:solidFill>
            <a:srgbClr val="262626"/>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29" name="Text Box 3"/>
          <p:cNvSpPr txBox="1">
            <a:spLocks noChangeArrowheads="1"/>
          </p:cNvSpPr>
          <p:nvPr/>
        </p:nvSpPr>
        <p:spPr bwMode="auto">
          <a:xfrm>
            <a:off x="1115616" y="476672"/>
            <a:ext cx="79216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b="1" dirty="0">
                <a:solidFill>
                  <a:srgbClr val="C00000"/>
                </a:solidFill>
              </a:rPr>
              <a:t>Les choix possibles après </a:t>
            </a:r>
            <a:r>
              <a:rPr lang="fr-FR" altLang="fr-FR" b="1" dirty="0" smtClean="0">
                <a:solidFill>
                  <a:srgbClr val="C00000"/>
                </a:solidFill>
              </a:rPr>
              <a:t>la classe de seconde générale et technologique</a:t>
            </a:r>
            <a:endParaRPr lang="fr-FR" altLang="fr-FR" b="1" dirty="0">
              <a:solidFill>
                <a:srgbClr val="C00000"/>
              </a:solidFill>
            </a:endParaRPr>
          </a:p>
        </p:txBody>
      </p:sp>
      <p:sp>
        <p:nvSpPr>
          <p:cNvPr id="30" name="AutoShape 7"/>
          <p:cNvSpPr>
            <a:spLocks noChangeArrowheads="1"/>
          </p:cNvSpPr>
          <p:nvPr/>
        </p:nvSpPr>
        <p:spPr bwMode="auto">
          <a:xfrm rot="5400000">
            <a:off x="1586785" y="5501560"/>
            <a:ext cx="1400017" cy="249238"/>
          </a:xfrm>
          <a:prstGeom prst="leftArrow">
            <a:avLst>
              <a:gd name="adj1" fmla="val 50000"/>
              <a:gd name="adj2" fmla="val 749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31" name="Rectangle 11"/>
          <p:cNvSpPr>
            <a:spLocks noChangeArrowheads="1"/>
          </p:cNvSpPr>
          <p:nvPr/>
        </p:nvSpPr>
        <p:spPr bwMode="auto">
          <a:xfrm>
            <a:off x="1011683" y="2056042"/>
            <a:ext cx="196367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7338" indent="-287338">
              <a:defRPr/>
            </a:pPr>
            <a:r>
              <a:rPr lang="fr-FR" sz="2800" b="1" dirty="0">
                <a:solidFill>
                  <a:schemeClr val="bg1"/>
                </a:solidFill>
                <a:effectLst>
                  <a:outerShdw blurRad="38100" dist="38100" dir="2700000" algn="tl">
                    <a:srgbClr val="000000"/>
                  </a:outerShdw>
                </a:effectLst>
                <a:cs typeface="Arial" charset="0"/>
              </a:rPr>
              <a:t>1</a:t>
            </a:r>
            <a:r>
              <a:rPr lang="fr-FR" sz="2800" b="1" baseline="30000" dirty="0">
                <a:solidFill>
                  <a:schemeClr val="bg1"/>
                </a:solidFill>
                <a:effectLst>
                  <a:outerShdw blurRad="38100" dist="38100" dir="2700000" algn="tl">
                    <a:srgbClr val="000000"/>
                  </a:outerShdw>
                </a:effectLst>
                <a:cs typeface="Arial" charset="0"/>
              </a:rPr>
              <a:t>re</a:t>
            </a:r>
            <a:r>
              <a:rPr lang="fr-FR" sz="2800" b="1" dirty="0">
                <a:solidFill>
                  <a:schemeClr val="bg1"/>
                </a:solidFill>
                <a:effectLst>
                  <a:outerShdw blurRad="38100" dist="38100" dir="2700000" algn="tl">
                    <a:srgbClr val="000000"/>
                  </a:outerShdw>
                </a:effectLst>
                <a:cs typeface="Arial" charset="0"/>
              </a:rPr>
              <a:t> </a:t>
            </a:r>
            <a:r>
              <a:rPr lang="fr-FR" sz="2800" b="1" dirty="0" smtClean="0">
                <a:solidFill>
                  <a:schemeClr val="bg1"/>
                </a:solidFill>
                <a:effectLst>
                  <a:outerShdw blurRad="38100" dist="38100" dir="2700000" algn="tl">
                    <a:srgbClr val="000000"/>
                  </a:outerShdw>
                </a:effectLst>
                <a:cs typeface="Arial" charset="0"/>
              </a:rPr>
              <a:t>générale</a:t>
            </a:r>
            <a:endParaRPr lang="fr-FR" sz="2800" b="1" dirty="0">
              <a:solidFill>
                <a:schemeClr val="bg1"/>
              </a:solidFill>
              <a:effectLst>
                <a:outerShdw blurRad="38100" dist="38100" dir="2700000" algn="tl">
                  <a:srgbClr val="000000"/>
                </a:outerShdw>
              </a:effectLst>
              <a:cs typeface="Arial" charset="0"/>
            </a:endParaRPr>
          </a:p>
        </p:txBody>
      </p:sp>
      <p:sp>
        <p:nvSpPr>
          <p:cNvPr id="32" name="Rectangle 14"/>
          <p:cNvSpPr>
            <a:spLocks noChangeArrowheads="1"/>
          </p:cNvSpPr>
          <p:nvPr/>
        </p:nvSpPr>
        <p:spPr bwMode="auto">
          <a:xfrm>
            <a:off x="256033" y="4149080"/>
            <a:ext cx="38115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2000" dirty="0">
                <a:solidFill>
                  <a:schemeClr val="bg1"/>
                </a:solidFill>
              </a:rPr>
              <a:t>pour envisager </a:t>
            </a:r>
            <a:r>
              <a:rPr lang="fr-FR" altLang="fr-FR" sz="2000" dirty="0" smtClean="0">
                <a:solidFill>
                  <a:schemeClr val="bg1"/>
                </a:solidFill>
              </a:rPr>
              <a:t>plutôt des </a:t>
            </a:r>
            <a:r>
              <a:rPr lang="fr-FR" altLang="fr-FR" sz="2000" b="1" dirty="0">
                <a:solidFill>
                  <a:schemeClr val="bg1"/>
                </a:solidFill>
              </a:rPr>
              <a:t>études supérieures longues</a:t>
            </a:r>
          </a:p>
        </p:txBody>
      </p:sp>
      <p:sp>
        <p:nvSpPr>
          <p:cNvPr id="33" name="Rectangle 15"/>
          <p:cNvSpPr>
            <a:spLocks noChangeArrowheads="1"/>
          </p:cNvSpPr>
          <p:nvPr/>
        </p:nvSpPr>
        <p:spPr bwMode="auto">
          <a:xfrm>
            <a:off x="256033" y="3369047"/>
            <a:ext cx="3670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2000" dirty="0">
                <a:solidFill>
                  <a:schemeClr val="bg1"/>
                </a:solidFill>
              </a:rPr>
              <a:t>pour approfondir les matières générales </a:t>
            </a:r>
            <a:r>
              <a:rPr lang="fr-FR" altLang="fr-FR" sz="2000" dirty="0"/>
              <a:t>	</a:t>
            </a:r>
            <a:r>
              <a:rPr lang="fr-FR" altLang="fr-FR" sz="2000" b="1" dirty="0"/>
              <a:t> 	   </a:t>
            </a:r>
          </a:p>
        </p:txBody>
      </p:sp>
      <p:sp>
        <p:nvSpPr>
          <p:cNvPr id="34" name="Rectangle 12"/>
          <p:cNvSpPr>
            <a:spLocks noChangeArrowheads="1"/>
          </p:cNvSpPr>
          <p:nvPr/>
        </p:nvSpPr>
        <p:spPr bwMode="auto">
          <a:xfrm>
            <a:off x="4572000" y="2061468"/>
            <a:ext cx="395922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7338" indent="-287338" algn="ctr">
              <a:defRPr/>
            </a:pPr>
            <a:r>
              <a:rPr lang="fr-FR" sz="2400" b="1" dirty="0">
                <a:solidFill>
                  <a:schemeClr val="bg1"/>
                </a:solidFill>
                <a:effectLst>
                  <a:outerShdw blurRad="38100" dist="38100" dir="2700000" algn="tl">
                    <a:srgbClr val="C0C0C0"/>
                  </a:outerShdw>
                </a:effectLst>
              </a:rPr>
              <a:t>1</a:t>
            </a:r>
            <a:r>
              <a:rPr lang="fr-FR" sz="2400" b="1" baseline="30000" dirty="0">
                <a:solidFill>
                  <a:schemeClr val="bg1"/>
                </a:solidFill>
                <a:effectLst>
                  <a:outerShdw blurRad="38100" dist="38100" dir="2700000" algn="tl">
                    <a:srgbClr val="C0C0C0"/>
                  </a:outerShdw>
                </a:effectLst>
              </a:rPr>
              <a:t>re</a:t>
            </a:r>
            <a:r>
              <a:rPr lang="fr-FR" sz="2400" b="1" dirty="0">
                <a:solidFill>
                  <a:schemeClr val="bg1"/>
                </a:solidFill>
                <a:effectLst>
                  <a:outerShdw blurRad="38100" dist="38100" dir="2700000" algn="tl">
                    <a:srgbClr val="C0C0C0"/>
                  </a:outerShdw>
                </a:effectLst>
              </a:rPr>
              <a:t> technologique</a:t>
            </a:r>
          </a:p>
          <a:p>
            <a:pPr marL="287338" indent="-287338" algn="ctr">
              <a:defRPr/>
            </a:pPr>
            <a:r>
              <a:rPr lang="fr-FR" b="1" dirty="0">
                <a:solidFill>
                  <a:schemeClr val="bg1"/>
                </a:solidFill>
              </a:rPr>
              <a:t>STMG, STI2D,</a:t>
            </a:r>
            <a:r>
              <a:rPr lang="fr-FR" sz="2400" b="1" dirty="0">
                <a:solidFill>
                  <a:schemeClr val="bg1"/>
                </a:solidFill>
              </a:rPr>
              <a:t> </a:t>
            </a:r>
            <a:r>
              <a:rPr lang="fr-FR" sz="1400" b="1" dirty="0">
                <a:solidFill>
                  <a:srgbClr val="A6A6A6"/>
                </a:solidFill>
              </a:rPr>
              <a:t>ST2S, STL, STD2A, STAV</a:t>
            </a:r>
          </a:p>
        </p:txBody>
      </p:sp>
      <p:sp>
        <p:nvSpPr>
          <p:cNvPr id="35" name="Rectangle 16"/>
          <p:cNvSpPr>
            <a:spLocks noChangeArrowheads="1"/>
          </p:cNvSpPr>
          <p:nvPr/>
        </p:nvSpPr>
        <p:spPr bwMode="auto">
          <a:xfrm>
            <a:off x="4211638" y="2873780"/>
            <a:ext cx="460851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1600" dirty="0">
                <a:solidFill>
                  <a:schemeClr val="bg1"/>
                </a:solidFill>
              </a:rPr>
              <a:t>pour découvrir un </a:t>
            </a:r>
            <a:r>
              <a:rPr lang="fr-FR" altLang="fr-FR" sz="1600" b="1" dirty="0" smtClean="0">
                <a:solidFill>
                  <a:schemeClr val="bg1"/>
                </a:solidFill>
              </a:rPr>
              <a:t>secteur </a:t>
            </a:r>
            <a:r>
              <a:rPr lang="fr-FR" altLang="fr-FR" sz="1600" dirty="0" smtClean="0">
                <a:solidFill>
                  <a:schemeClr val="bg1"/>
                </a:solidFill>
              </a:rPr>
              <a:t>professionnel</a:t>
            </a:r>
            <a:endParaRPr lang="fr-FR" altLang="fr-FR" sz="2000" b="1" dirty="0">
              <a:solidFill>
                <a:schemeClr val="bg1"/>
              </a:solidFill>
            </a:endParaRPr>
          </a:p>
        </p:txBody>
      </p:sp>
      <p:sp>
        <p:nvSpPr>
          <p:cNvPr id="36" name="Rectangle 17"/>
          <p:cNvSpPr>
            <a:spLocks noChangeArrowheads="1"/>
          </p:cNvSpPr>
          <p:nvPr/>
        </p:nvSpPr>
        <p:spPr bwMode="auto">
          <a:xfrm>
            <a:off x="4213225" y="3389449"/>
            <a:ext cx="446722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1600" dirty="0">
                <a:solidFill>
                  <a:schemeClr val="bg1"/>
                </a:solidFill>
              </a:rPr>
              <a:t>pour envisager </a:t>
            </a:r>
            <a:r>
              <a:rPr lang="fr-FR" altLang="fr-FR" sz="1600" dirty="0" smtClean="0">
                <a:solidFill>
                  <a:schemeClr val="bg1"/>
                </a:solidFill>
              </a:rPr>
              <a:t>préférentiellement des </a:t>
            </a:r>
            <a:r>
              <a:rPr lang="fr-FR" altLang="fr-FR" sz="1600" b="1" dirty="0">
                <a:solidFill>
                  <a:schemeClr val="bg1"/>
                </a:solidFill>
              </a:rPr>
              <a:t>études supérieures </a:t>
            </a:r>
            <a:r>
              <a:rPr lang="fr-FR" altLang="fr-FR" sz="1600" b="1" dirty="0" smtClean="0">
                <a:solidFill>
                  <a:schemeClr val="bg1"/>
                </a:solidFill>
              </a:rPr>
              <a:t>courtes </a:t>
            </a:r>
            <a:r>
              <a:rPr lang="fr-FR" altLang="fr-FR" sz="1600" dirty="0" smtClean="0">
                <a:solidFill>
                  <a:schemeClr val="bg1"/>
                </a:solidFill>
              </a:rPr>
              <a:t>avec une ouverture sur des poursuites d’études longues</a:t>
            </a:r>
            <a:endParaRPr lang="fr-FR" altLang="fr-FR" sz="1600" dirty="0">
              <a:solidFill>
                <a:schemeClr val="bg1"/>
              </a:solidFill>
            </a:endParaRPr>
          </a:p>
        </p:txBody>
      </p:sp>
      <p:sp>
        <p:nvSpPr>
          <p:cNvPr id="37" name="Rectangle 36"/>
          <p:cNvSpPr>
            <a:spLocks noChangeArrowheads="1"/>
          </p:cNvSpPr>
          <p:nvPr/>
        </p:nvSpPr>
        <p:spPr bwMode="auto">
          <a:xfrm>
            <a:off x="2235200" y="6219825"/>
            <a:ext cx="1517650" cy="10636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38" name="Rectangle 37"/>
          <p:cNvSpPr>
            <a:spLocks noChangeArrowheads="1"/>
          </p:cNvSpPr>
          <p:nvPr/>
        </p:nvSpPr>
        <p:spPr bwMode="auto">
          <a:xfrm>
            <a:off x="5165725" y="6211888"/>
            <a:ext cx="1385888" cy="1079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grpSp>
        <p:nvGrpSpPr>
          <p:cNvPr id="39" name="Groupe 26"/>
          <p:cNvGrpSpPr>
            <a:grpSpLocks/>
          </p:cNvGrpSpPr>
          <p:nvPr/>
        </p:nvGrpSpPr>
        <p:grpSpPr bwMode="auto">
          <a:xfrm>
            <a:off x="3622675" y="5949950"/>
            <a:ext cx="1550988" cy="596900"/>
            <a:chOff x="2262776" y="5097240"/>
            <a:chExt cx="5082661" cy="596900"/>
          </a:xfrm>
        </p:grpSpPr>
        <p:sp>
          <p:nvSpPr>
            <p:cNvPr id="40" name="Rectangle 5"/>
            <p:cNvSpPr>
              <a:spLocks noChangeArrowheads="1"/>
            </p:cNvSpPr>
            <p:nvPr/>
          </p:nvSpPr>
          <p:spPr bwMode="auto">
            <a:xfrm>
              <a:off x="2262776" y="5097240"/>
              <a:ext cx="5082661" cy="596900"/>
            </a:xfrm>
            <a:prstGeom prst="rect">
              <a:avLst/>
            </a:prstGeom>
            <a:solidFill>
              <a:srgbClr val="8600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41" name="Rectangle 17"/>
            <p:cNvSpPr>
              <a:spLocks noChangeArrowheads="1"/>
            </p:cNvSpPr>
            <p:nvPr/>
          </p:nvSpPr>
          <p:spPr bwMode="auto">
            <a:xfrm>
              <a:off x="3398161" y="5164857"/>
              <a:ext cx="31743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400" b="1" i="0" dirty="0" smtClean="0">
                  <a:solidFill>
                    <a:schemeClr val="bg1"/>
                  </a:solidFill>
                </a:rPr>
                <a:t>2</a:t>
              </a:r>
              <a:r>
                <a:rPr lang="en-GB" altLang="fr-FR" sz="2400" b="1" i="0" baseline="30000" dirty="0" smtClean="0">
                  <a:solidFill>
                    <a:schemeClr val="bg1"/>
                  </a:solidFill>
                </a:rPr>
                <a:t>de</a:t>
              </a:r>
              <a:r>
                <a:rPr lang="en-GB" altLang="fr-FR" sz="2400" b="1" i="0" dirty="0" smtClean="0">
                  <a:solidFill>
                    <a:schemeClr val="bg1"/>
                  </a:solidFill>
                </a:rPr>
                <a:t> </a:t>
              </a:r>
              <a:r>
                <a:rPr lang="en-GB" altLang="fr-FR" sz="2400" b="1" i="0" dirty="0">
                  <a:solidFill>
                    <a:schemeClr val="bg1"/>
                  </a:solidFill>
                </a:rPr>
                <a:t>GT</a:t>
              </a:r>
              <a:endParaRPr lang="en-GB" altLang="fr-FR" sz="2400" i="0" dirty="0">
                <a:solidFill>
                  <a:schemeClr val="bg1"/>
                </a:solidFill>
              </a:endParaRPr>
            </a:p>
          </p:txBody>
        </p:sp>
      </p:grpSp>
      <p:sp>
        <p:nvSpPr>
          <p:cNvPr id="42" name="Text Box 34"/>
          <p:cNvSpPr txBox="1">
            <a:spLocks noChangeArrowheads="1"/>
          </p:cNvSpPr>
          <p:nvPr/>
        </p:nvSpPr>
        <p:spPr bwMode="auto">
          <a:xfrm>
            <a:off x="4284663" y="4436368"/>
            <a:ext cx="4535487" cy="320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1500" dirty="0">
                <a:solidFill>
                  <a:srgbClr val="990000"/>
                </a:solidFill>
              </a:rPr>
              <a:t>Exclusivement en France ou dans </a:t>
            </a:r>
            <a:r>
              <a:rPr lang="fr-FR" altLang="fr-FR" sz="1500" dirty="0" smtClean="0">
                <a:solidFill>
                  <a:srgbClr val="990000"/>
                </a:solidFill>
              </a:rPr>
              <a:t>certains </a:t>
            </a:r>
            <a:r>
              <a:rPr lang="fr-FR" altLang="fr-FR" sz="1500" dirty="0">
                <a:solidFill>
                  <a:srgbClr val="990000"/>
                </a:solidFill>
              </a:rPr>
              <a:t>lycées AEFE</a:t>
            </a:r>
          </a:p>
        </p:txBody>
      </p:sp>
      <p:sp>
        <p:nvSpPr>
          <p:cNvPr id="43" name="Rectangle 42"/>
          <p:cNvSpPr/>
          <p:nvPr/>
        </p:nvSpPr>
        <p:spPr>
          <a:xfrm>
            <a:off x="84336" y="2579904"/>
            <a:ext cx="3934130" cy="338554"/>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all" spc="0" normalizeH="0" baseline="0" noProof="0" dirty="0" smtClean="0">
                <a:ln>
                  <a:noFill/>
                </a:ln>
                <a:solidFill>
                  <a:prstClr val="white"/>
                </a:solidFill>
                <a:effectLst/>
                <a:uLnTx/>
                <a:uFillTx/>
                <a:latin typeface="Arial Black" charset="0"/>
              </a:rPr>
              <a:t>Réforme Baccalauréat</a:t>
            </a:r>
            <a:r>
              <a:rPr kumimoji="0" lang="fr-FR" sz="1600" b="1" i="0" u="none" strike="noStrike" kern="0" cap="none" spc="0" normalizeH="0" baseline="0" noProof="0" dirty="0" smtClean="0">
                <a:ln>
                  <a:noFill/>
                </a:ln>
                <a:solidFill>
                  <a:prstClr val="white"/>
                </a:solidFill>
                <a:effectLst/>
                <a:uLnTx/>
                <a:uFillTx/>
                <a:latin typeface="Arial Black" charset="0"/>
              </a:rPr>
              <a:t> 2021</a:t>
            </a:r>
            <a:endParaRPr kumimoji="0" lang="fr-FR" sz="1050" b="0" i="0" u="none" strike="noStrike" kern="0" cap="none" spc="0" normalizeH="0" baseline="0" noProof="0" dirty="0" smtClean="0">
              <a:ln>
                <a:noFill/>
              </a:ln>
              <a:solidFill>
                <a:sysClr val="windowText" lastClr="000000"/>
              </a:solidFill>
              <a:effectLst/>
              <a:uLnTx/>
              <a:uFillTx/>
            </a:endParaRPr>
          </a:p>
        </p:txBody>
      </p:sp>
      <p:sp>
        <p:nvSpPr>
          <p:cNvPr id="44" name="Rectangle 43"/>
          <p:cNvSpPr/>
          <p:nvPr/>
        </p:nvSpPr>
        <p:spPr>
          <a:xfrm>
            <a:off x="948432" y="2891345"/>
            <a:ext cx="3150096" cy="369332"/>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i="0" kern="0" dirty="0" smtClean="0">
                <a:solidFill>
                  <a:prstClr val="white"/>
                </a:solidFill>
                <a:latin typeface="Arial Black" charset="0"/>
              </a:rPr>
              <a:t>Disparition des séries</a:t>
            </a:r>
            <a:endParaRPr kumimoji="0" lang="fr-FR" sz="1100" b="0" i="0" u="none" strike="noStrike" kern="0" spc="0" normalizeH="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7696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right)">
                                      <p:cBhvr>
                                        <p:cTn id="12" dur="500"/>
                                        <p:tgtEl>
                                          <p:spTgt spid="3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1000" fill="hold"/>
                                        <p:tgtEl>
                                          <p:spTgt spid="44"/>
                                        </p:tgtEl>
                                        <p:attrNameLst>
                                          <p:attrName>ppt_w</p:attrName>
                                        </p:attrNameLst>
                                      </p:cBhvr>
                                      <p:tavLst>
                                        <p:tav tm="0">
                                          <p:val>
                                            <p:fltVal val="0"/>
                                          </p:val>
                                        </p:tav>
                                        <p:tav tm="100000">
                                          <p:val>
                                            <p:strVal val="#ppt_w"/>
                                          </p:val>
                                        </p:tav>
                                      </p:tavLst>
                                    </p:anim>
                                    <p:anim calcmode="lin" valueType="num">
                                      <p:cBhvr>
                                        <p:cTn id="36" dur="1000" fill="hold"/>
                                        <p:tgtEl>
                                          <p:spTgt spid="44"/>
                                        </p:tgtEl>
                                        <p:attrNameLst>
                                          <p:attrName>ppt_h</p:attrName>
                                        </p:attrNameLst>
                                      </p:cBhvr>
                                      <p:tavLst>
                                        <p:tav tm="0">
                                          <p:val>
                                            <p:fltVal val="0"/>
                                          </p:val>
                                        </p:tav>
                                        <p:tav tm="100000">
                                          <p:val>
                                            <p:strVal val="#ppt_h"/>
                                          </p:val>
                                        </p:tav>
                                      </p:tavLst>
                                    </p:anim>
                                    <p:anim calcmode="lin" valueType="num">
                                      <p:cBhvr>
                                        <p:cTn id="37" dur="1000" fill="hold"/>
                                        <p:tgtEl>
                                          <p:spTgt spid="44"/>
                                        </p:tgtEl>
                                        <p:attrNameLst>
                                          <p:attrName>style.rotation</p:attrName>
                                        </p:attrNameLst>
                                      </p:cBhvr>
                                      <p:tavLst>
                                        <p:tav tm="0">
                                          <p:val>
                                            <p:fltVal val="90"/>
                                          </p:val>
                                        </p:tav>
                                        <p:tav tm="100000">
                                          <p:val>
                                            <p:fltVal val="0"/>
                                          </p:val>
                                        </p:tav>
                                      </p:tavLst>
                                    </p:anim>
                                    <p:animEffect transition="in" filter="fade">
                                      <p:cBhvr>
                                        <p:cTn id="38" dur="10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par>
                          <p:cTn id="58" fill="hold">
                            <p:stCondLst>
                              <p:cond delay="1000"/>
                            </p:stCondLst>
                            <p:childTnLst>
                              <p:par>
                                <p:cTn id="59" presetID="22" presetClass="entr" presetSubtype="4"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500"/>
                                        <p:tgtEl>
                                          <p:spTgt spid="42"/>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p:bldP spid="33" grpId="0"/>
      <p:bldP spid="34" grpId="0"/>
      <p:bldP spid="35" grpId="0"/>
      <p:bldP spid="36" grpId="0"/>
      <p:bldP spid="37" grpId="0" animBg="1"/>
      <p:bldP spid="38"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3722688" y="2971800"/>
            <a:ext cx="15684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4400" i="0">
                <a:solidFill>
                  <a:srgbClr val="000000"/>
                </a:solidFill>
                <a:latin typeface="Arial" pitchFamily="34" charset="0"/>
              </a:rPr>
              <a:t>FIN</a:t>
            </a:r>
          </a:p>
        </p:txBody>
      </p:sp>
      <p:sp>
        <p:nvSpPr>
          <p:cNvPr id="3" name="Text Box 70"/>
          <p:cNvSpPr txBox="1">
            <a:spLocks noChangeArrowheads="1"/>
          </p:cNvSpPr>
          <p:nvPr/>
        </p:nvSpPr>
        <p:spPr bwMode="auto">
          <a:xfrm>
            <a:off x="179512" y="5911850"/>
            <a:ext cx="8712968"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fr-FR" altLang="fr-FR" sz="900" dirty="0">
              <a:solidFill>
                <a:srgbClr val="4D4D4D"/>
              </a:solidFill>
              <a:latin typeface="Arial" pitchFamily="34" charset="0"/>
            </a:endParaRPr>
          </a:p>
          <a:p>
            <a:pPr algn="ctr">
              <a:spcBef>
                <a:spcPct val="0"/>
              </a:spcBef>
              <a:buFontTx/>
              <a:buNone/>
            </a:pPr>
            <a:r>
              <a:rPr lang="fr-FR" altLang="fr-FR" sz="900" b="1" dirty="0">
                <a:solidFill>
                  <a:srgbClr val="4D4D4D"/>
                </a:solidFill>
                <a:latin typeface="Arial" pitchFamily="34" charset="0"/>
              </a:rPr>
              <a:t>Sources : Bulletins officiels du Ministère de l’Education Nationale, </a:t>
            </a:r>
            <a:r>
              <a:rPr lang="fr-FR" altLang="fr-FR" sz="900" b="1" dirty="0" err="1" smtClean="0">
                <a:solidFill>
                  <a:srgbClr val="4D4D4D"/>
                </a:solidFill>
                <a:latin typeface="Arial" pitchFamily="34" charset="0"/>
              </a:rPr>
              <a:t>Eduscol</a:t>
            </a:r>
            <a:r>
              <a:rPr lang="fr-FR" altLang="fr-FR" sz="900" b="1" dirty="0" smtClean="0">
                <a:solidFill>
                  <a:srgbClr val="4D4D4D"/>
                </a:solidFill>
                <a:latin typeface="Arial" pitchFamily="34" charset="0"/>
              </a:rPr>
              <a:t>, ONISEP</a:t>
            </a:r>
            <a:r>
              <a:rPr lang="fr-FR" altLang="fr-FR" sz="900" b="1" dirty="0">
                <a:solidFill>
                  <a:srgbClr val="4D4D4D"/>
                </a:solidFill>
                <a:latin typeface="Arial" pitchFamily="34" charset="0"/>
              </a:rPr>
              <a:t>, Repères et références statistiques (DEPP, </a:t>
            </a:r>
            <a:r>
              <a:rPr lang="fr-FR" altLang="fr-FR" sz="900" dirty="0" smtClean="0">
                <a:solidFill>
                  <a:srgbClr val="4D4D4D"/>
                </a:solidFill>
                <a:latin typeface="Arial" pitchFamily="34" charset="0"/>
              </a:rPr>
              <a:t>janvier 2018</a:t>
            </a:r>
            <a:r>
              <a:rPr lang="fr-FR" altLang="fr-FR" sz="900" b="1" dirty="0" smtClean="0">
                <a:solidFill>
                  <a:srgbClr val="4D4D4D"/>
                </a:solidFill>
                <a:latin typeface="Arial" pitchFamily="34" charset="0"/>
              </a:rPr>
              <a:t>).</a:t>
            </a:r>
            <a:endParaRPr lang="fr-FR" altLang="fr-FR" sz="900" b="1" dirty="0">
              <a:solidFill>
                <a:srgbClr val="4D4D4D"/>
              </a:solidFill>
              <a:latin typeface="Arial" pitchFamily="34" charset="0"/>
            </a:endParaRPr>
          </a:p>
        </p:txBody>
      </p:sp>
    </p:spTree>
    <p:extLst>
      <p:ext uri="{BB962C8B-B14F-4D97-AF65-F5344CB8AC3E}">
        <p14:creationId xmlns:p14="http://schemas.microsoft.com/office/powerpoint/2010/main" val="8642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011"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430016" y="673532"/>
            <a:ext cx="523832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b="1" i="0" kern="0" dirty="0" smtClean="0">
                <a:solidFill>
                  <a:prstClr val="white"/>
                </a:solidFill>
                <a:latin typeface="Arial Black" charset="0"/>
              </a:rPr>
              <a:t>La nouvelle voie générale</a:t>
            </a:r>
            <a:endParaRPr kumimoji="0" lang="fr-FR" sz="1600" b="0" i="0" u="none" strike="noStrike" kern="0" spc="0" normalizeH="0" noProof="0" dirty="0" smtClean="0">
              <a:ln>
                <a:noFill/>
              </a:ln>
              <a:solidFill>
                <a:sysClr val="windowText" lastClr="000000"/>
              </a:solidFill>
              <a:effectLst/>
              <a:uLnTx/>
              <a:uFillTx/>
            </a:endParaRPr>
          </a:p>
        </p:txBody>
      </p:sp>
      <p:sp>
        <p:nvSpPr>
          <p:cNvPr id="4" name="Espace réservé du texte 5"/>
          <p:cNvSpPr txBox="1">
            <a:spLocks/>
          </p:cNvSpPr>
          <p:nvPr/>
        </p:nvSpPr>
        <p:spPr bwMode="auto">
          <a:xfrm>
            <a:off x="251519" y="3356397"/>
            <a:ext cx="8568953" cy="3096939"/>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normAutofit/>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E7444"/>
              </a:buClr>
              <a:buSzPct val="100000"/>
              <a:buFont typeface="Arial"/>
              <a:buNone/>
              <a:tabLst/>
              <a:defRPr/>
            </a:pPr>
            <a:endParaRPr kumimoji="0" lang="fr-FR" sz="18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fontAlgn="base">
              <a:spcAft>
                <a:spcPct val="0"/>
              </a:spcAft>
              <a:buClrTx/>
              <a:buFont typeface="Wingdings" panose="05000000000000000000" pitchFamily="2" charset="2"/>
              <a:buChar char="Ø"/>
              <a:defRPr/>
            </a:pPr>
            <a:r>
              <a:rPr lang="fr-FR" altLang="fr-FR" sz="1700" i="0" dirty="0" smtClean="0"/>
              <a:t>Les </a:t>
            </a:r>
            <a:r>
              <a:rPr lang="fr-FR" altLang="fr-FR" sz="1700" i="0" dirty="0"/>
              <a:t>élèves de la voie générale choisissent progressivement d’approfondir des </a:t>
            </a:r>
            <a:r>
              <a:rPr lang="fr-FR" altLang="fr-FR" sz="1700" b="1" i="0" dirty="0"/>
              <a:t>enseignements de </a:t>
            </a:r>
            <a:r>
              <a:rPr lang="fr-FR" altLang="fr-FR" sz="1700" b="1" i="0" dirty="0" smtClean="0"/>
              <a:t>spécialité</a:t>
            </a:r>
            <a:r>
              <a:rPr lang="fr-FR" altLang="fr-FR" sz="1700" i="0" dirty="0" smtClean="0"/>
              <a:t>.</a:t>
            </a:r>
          </a:p>
          <a:p>
            <a:pPr marL="457200" lvl="1" indent="0" fontAlgn="base">
              <a:spcAft>
                <a:spcPct val="0"/>
              </a:spcAft>
              <a:buClrTx/>
              <a:buNone/>
              <a:defRPr/>
            </a:pPr>
            <a:endParaRPr lang="fr-FR" altLang="fr-FR" sz="1700" i="0" dirty="0" smtClean="0"/>
          </a:p>
          <a:p>
            <a:pPr fontAlgn="base">
              <a:spcAft>
                <a:spcPct val="0"/>
              </a:spcAft>
              <a:buClrTx/>
              <a:buFont typeface="Wingdings" panose="05000000000000000000" pitchFamily="2" charset="2"/>
              <a:buChar char="Ø"/>
              <a:defRPr/>
            </a:pPr>
            <a:r>
              <a:rPr lang="fr-FR" altLang="fr-FR" sz="1700" i="0" dirty="0" smtClean="0"/>
              <a:t>A </a:t>
            </a:r>
            <a:r>
              <a:rPr lang="fr-FR" altLang="fr-FR" sz="1700" i="0" dirty="0"/>
              <a:t>la fin de la seconde, les élèves qui se dirigent vers la voie générale choisissent </a:t>
            </a:r>
            <a:r>
              <a:rPr lang="fr-FR" altLang="fr-FR" sz="1700" b="1" i="0" dirty="0"/>
              <a:t>trois enseignements de spécialité qu’ils suivront en </a:t>
            </a:r>
            <a:r>
              <a:rPr lang="fr-FR" altLang="fr-FR" sz="1700" b="1" i="0" dirty="0" smtClean="0"/>
              <a:t>première</a:t>
            </a:r>
          </a:p>
          <a:p>
            <a:pPr marL="457200" lvl="1" indent="0" fontAlgn="base">
              <a:spcAft>
                <a:spcPct val="0"/>
              </a:spcAft>
              <a:buClrTx/>
              <a:buNone/>
              <a:defRPr/>
            </a:pPr>
            <a:endParaRPr lang="fr-FR" altLang="fr-FR" sz="1700" b="1" i="0" dirty="0" smtClean="0"/>
          </a:p>
          <a:p>
            <a:pPr fontAlgn="base">
              <a:spcAft>
                <a:spcPct val="0"/>
              </a:spcAft>
              <a:buClr>
                <a:schemeClr val="tx1"/>
              </a:buClr>
              <a:buFont typeface="Wingdings" panose="05000000000000000000" pitchFamily="2" charset="2"/>
              <a:buChar char="Ø"/>
              <a:defRPr/>
            </a:pPr>
            <a:r>
              <a:rPr lang="fr-FR" altLang="fr-FR" sz="1700" i="0" dirty="0" smtClean="0"/>
              <a:t>A </a:t>
            </a:r>
            <a:r>
              <a:rPr lang="fr-FR" altLang="fr-FR" sz="1700" i="0" dirty="0"/>
              <a:t>la fin de l’année de première, ils choisissent, parmi ces trois enseignements, les </a:t>
            </a:r>
            <a:r>
              <a:rPr lang="fr-FR" altLang="fr-FR" sz="1700" b="1" i="0" dirty="0"/>
              <a:t>deux</a:t>
            </a:r>
            <a:r>
              <a:rPr lang="fr-FR" altLang="fr-FR" sz="1700" i="0" dirty="0"/>
              <a:t> </a:t>
            </a:r>
            <a:r>
              <a:rPr lang="fr-FR" altLang="fr-FR" sz="1700" b="1" i="0" dirty="0"/>
              <a:t>enseignements de spécialité qu’ils poursuivront en classe de </a:t>
            </a:r>
            <a:r>
              <a:rPr lang="fr-FR" altLang="fr-FR" sz="1700" b="1" i="0" dirty="0" smtClean="0"/>
              <a:t>terminale</a:t>
            </a:r>
            <a:endParaRPr kumimoji="0" lang="fr-FR" sz="1700" b="0" i="0" u="none" strike="noStrike" kern="1200" cap="none" spc="0" normalizeH="0" baseline="0" noProof="0" dirty="0" smtClean="0">
              <a:ln>
                <a:noFill/>
              </a:ln>
              <a:effectLst/>
              <a:uLnTx/>
              <a:uFillTx/>
            </a:endParaRP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sz="18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ZoneTexte 4"/>
          <p:cNvSpPr txBox="1"/>
          <p:nvPr/>
        </p:nvSpPr>
        <p:spPr>
          <a:xfrm>
            <a:off x="224482" y="1424970"/>
            <a:ext cx="859599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defTabSz="457200" fontAlgn="auto">
              <a:spcBef>
                <a:spcPct val="20000"/>
              </a:spcBef>
              <a:spcAft>
                <a:spcPts val="0"/>
              </a:spcAft>
              <a:buClr>
                <a:srgbClr val="EE7444"/>
              </a:buClr>
              <a:buSzPct val="100000"/>
              <a:defRPr/>
            </a:pPr>
            <a:r>
              <a:rPr lang="fr-FR" i="0" dirty="0">
                <a:solidFill>
                  <a:schemeClr val="bg1"/>
                </a:solidFill>
                <a:latin typeface="Arial" panose="020B0604020202020204" pitchFamily="34" charset="0"/>
                <a:cs typeface="Arial" panose="020B0604020202020204" pitchFamily="34" charset="0"/>
              </a:rPr>
              <a:t>Fin des séries </a:t>
            </a:r>
            <a:r>
              <a:rPr lang="fr-FR" b="1" i="0" dirty="0">
                <a:solidFill>
                  <a:schemeClr val="bg1"/>
                </a:solidFill>
                <a:latin typeface="Arial" panose="020B0604020202020204" pitchFamily="34" charset="0"/>
                <a:cs typeface="Arial" panose="020B0604020202020204" pitchFamily="34" charset="0"/>
              </a:rPr>
              <a:t>en voie générale pour permettre aux élèves de choisir les enseignements qui les motivent</a:t>
            </a:r>
          </a:p>
        </p:txBody>
      </p:sp>
      <p:sp>
        <p:nvSpPr>
          <p:cNvPr id="6" name="ZoneTexte 5"/>
          <p:cNvSpPr txBox="1"/>
          <p:nvPr/>
        </p:nvSpPr>
        <p:spPr>
          <a:xfrm>
            <a:off x="251520" y="2289646"/>
            <a:ext cx="8568952"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buClr>
                <a:srgbClr val="EE7444"/>
              </a:buClr>
              <a:defRPr/>
            </a:pPr>
            <a:r>
              <a:rPr lang="fr-FR" i="0" dirty="0">
                <a:solidFill>
                  <a:schemeClr val="bg1"/>
                </a:solidFill>
                <a:latin typeface="Arial" panose="020B0604020202020204" pitchFamily="34" charset="0"/>
                <a:cs typeface="Arial" panose="020B0604020202020204" pitchFamily="34" charset="0"/>
              </a:rPr>
              <a:t>Les séries L, ES et S sont remplacées par des enseignements communs, des enseignements de spécialité choisis par les élèves et, s’ils le souhaitent, des enseignements optionnels.</a:t>
            </a:r>
            <a:r>
              <a:rPr lang="fr-FR" altLang="fr-FR" i="0" dirty="0">
                <a:solidFill>
                  <a:schemeClr val="bg1"/>
                </a:solidFill>
              </a:rPr>
              <a:t> </a:t>
            </a:r>
          </a:p>
        </p:txBody>
      </p:sp>
    </p:spTree>
    <p:extLst>
      <p:ext uri="{BB962C8B-B14F-4D97-AF65-F5344CB8AC3E}">
        <p14:creationId xmlns:p14="http://schemas.microsoft.com/office/powerpoint/2010/main" val="5452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4995" y="188640"/>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1129035" y="1167135"/>
            <a:ext cx="7619429" cy="461665"/>
          </a:xfrm>
          <a:prstGeom prst="rect">
            <a:avLst/>
          </a:prstGeom>
          <a:solidFill>
            <a:srgbClr val="9BBB59">
              <a:lumMod val="60000"/>
              <a:lumOff val="4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Enseignements communs du cycle terminal</a:t>
            </a:r>
            <a:endParaRPr kumimoji="0" lang="fr-FR" sz="14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2070033872"/>
              </p:ext>
            </p:extLst>
          </p:nvPr>
        </p:nvGraphicFramePr>
        <p:xfrm>
          <a:off x="432048" y="2022688"/>
          <a:ext cx="8244408" cy="43586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29784">
                  <a:extLst>
                    <a:ext uri="{9D8B030D-6E8A-4147-A177-3AD203B41FA5}">
                      <a16:colId xmlns:a16="http://schemas.microsoft.com/office/drawing/2014/main" val="20000"/>
                    </a:ext>
                  </a:extLst>
                </a:gridCol>
                <a:gridCol w="202639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ère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Français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smtClean="0"/>
                        <a:t>4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Philosophie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Histoire géographie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Langues vivantes A et B</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scientifique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a:t>
                      </a:r>
                      <a:r>
                        <a:rPr lang="fr-FR" sz="2000" baseline="0" dirty="0" smtClean="0"/>
                        <a:t>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Education physique et sportive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moral et civique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16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15 h 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8"/>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Accompagnement</a:t>
                      </a:r>
                      <a:r>
                        <a:rPr lang="fr-FR" sz="2000" baseline="0" dirty="0" smtClean="0"/>
                        <a:t> personnalisé</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extLst>
                  <a:ext uri="{0D108BD9-81ED-4DB2-BD59-A6C34878D82A}">
                    <a16:rowId xmlns:a16="http://schemas.microsoft.com/office/drawing/2014/main" val="10009"/>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Accompagnement au choix de l’orientation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extLst>
                  <a:ext uri="{0D108BD9-81ED-4DB2-BD59-A6C34878D82A}">
                    <a16:rowId xmlns:a16="http://schemas.microsoft.com/office/drawing/2014/main" val="10010"/>
                  </a:ext>
                </a:extLst>
              </a:tr>
            </a:tbl>
          </a:graphicData>
        </a:graphic>
      </p:graphicFrame>
      <p:sp>
        <p:nvSpPr>
          <p:cNvPr id="3" name="Rectangle 2"/>
          <p:cNvSpPr/>
          <p:nvPr/>
        </p:nvSpPr>
        <p:spPr>
          <a:xfrm>
            <a:off x="2430016" y="634225"/>
            <a:ext cx="523832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43177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1019"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4" name="Rectangle 3"/>
          <p:cNvSpPr/>
          <p:nvPr/>
        </p:nvSpPr>
        <p:spPr>
          <a:xfrm>
            <a:off x="2646040"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3158552259"/>
              </p:ext>
            </p:extLst>
          </p:nvPr>
        </p:nvGraphicFramePr>
        <p:xfrm>
          <a:off x="3347864" y="1628800"/>
          <a:ext cx="5397053" cy="5090160"/>
        </p:xfrm>
        <a:graphic>
          <a:graphicData uri="http://schemas.openxmlformats.org/drawingml/2006/table">
            <a:tbl>
              <a:tblPr firstRow="1" bandRow="1">
                <a:tableStyleId>{F5AB1C69-6EDB-4FF4-983F-18BD219EF322}</a:tableStyleId>
              </a:tblPr>
              <a:tblGrid>
                <a:gridCol w="5397053">
                  <a:extLst>
                    <a:ext uri="{9D8B030D-6E8A-4147-A177-3AD203B41FA5}">
                      <a16:colId xmlns:a16="http://schemas.microsoft.com/office/drawing/2014/main" val="20000"/>
                    </a:ext>
                  </a:extLst>
                </a:gridCol>
              </a:tblGrid>
              <a:tr h="370840">
                <a:tc>
                  <a:txBody>
                    <a:bodyPr/>
                    <a:lstStyle/>
                    <a:p>
                      <a:r>
                        <a:rPr lang="fr-FR" sz="1800" dirty="0" smtClean="0"/>
                        <a:t>Enseignements de spécialité</a:t>
                      </a:r>
                      <a:endParaRPr lang="fr-FR" sz="1800" dirty="0"/>
                    </a:p>
                  </a:txBody>
                  <a:tcPr/>
                </a:tc>
                <a:extLst>
                  <a:ext uri="{0D108BD9-81ED-4DB2-BD59-A6C34878D82A}">
                    <a16:rowId xmlns:a16="http://schemas.microsoft.com/office/drawing/2014/main" val="10000"/>
                  </a:ext>
                </a:extLst>
              </a:tr>
              <a:tr h="370840">
                <a:tc>
                  <a:txBody>
                    <a:bodyPr/>
                    <a:lstStyle/>
                    <a:p>
                      <a:r>
                        <a:rPr lang="fr-FR" sz="1800" dirty="0" smtClean="0"/>
                        <a:t>Arts</a:t>
                      </a:r>
                      <a:endParaRPr lang="fr-FR" sz="1800" dirty="0"/>
                    </a:p>
                  </a:txBody>
                  <a:tcPr/>
                </a:tc>
                <a:extLst>
                  <a:ext uri="{0D108BD9-81ED-4DB2-BD59-A6C34878D82A}">
                    <a16:rowId xmlns:a16="http://schemas.microsoft.com/office/drawing/2014/main" val="10001"/>
                  </a:ext>
                </a:extLst>
              </a:tr>
              <a:tr h="370840">
                <a:tc>
                  <a:txBody>
                    <a:bodyPr/>
                    <a:lstStyle/>
                    <a:p>
                      <a:r>
                        <a:rPr lang="fr-FR" sz="1800" dirty="0" smtClean="0"/>
                        <a:t>Histoire,</a:t>
                      </a:r>
                      <a:r>
                        <a:rPr lang="fr-FR" sz="1800" baseline="0" dirty="0" smtClean="0"/>
                        <a:t> géographie, géopolitique et sciences politiques</a:t>
                      </a:r>
                      <a:endParaRPr lang="fr-FR" sz="1800" dirty="0"/>
                    </a:p>
                  </a:txBody>
                  <a:tcPr/>
                </a:tc>
                <a:extLst>
                  <a:ext uri="{0D108BD9-81ED-4DB2-BD59-A6C34878D82A}">
                    <a16:rowId xmlns:a16="http://schemas.microsoft.com/office/drawing/2014/main" val="10002"/>
                  </a:ext>
                </a:extLst>
              </a:tr>
              <a:tr h="370840">
                <a:tc>
                  <a:txBody>
                    <a:bodyPr/>
                    <a:lstStyle/>
                    <a:p>
                      <a:r>
                        <a:rPr lang="fr-FR" sz="1800" dirty="0" smtClean="0"/>
                        <a:t>Humanités,</a:t>
                      </a:r>
                      <a:r>
                        <a:rPr lang="fr-FR" sz="1800" baseline="0" dirty="0" smtClean="0"/>
                        <a:t> littérature et philosophie</a:t>
                      </a:r>
                      <a:endParaRPr lang="fr-FR" sz="1800" dirty="0"/>
                    </a:p>
                  </a:txBody>
                  <a:tcPr/>
                </a:tc>
                <a:extLst>
                  <a:ext uri="{0D108BD9-81ED-4DB2-BD59-A6C34878D82A}">
                    <a16:rowId xmlns:a16="http://schemas.microsoft.com/office/drawing/2014/main" val="10003"/>
                  </a:ext>
                </a:extLst>
              </a:tr>
              <a:tr h="370840">
                <a:tc>
                  <a:txBody>
                    <a:bodyPr/>
                    <a:lstStyle/>
                    <a:p>
                      <a:r>
                        <a:rPr lang="fr-FR" sz="1800" dirty="0" smtClean="0"/>
                        <a:t>Langues,</a:t>
                      </a:r>
                      <a:r>
                        <a:rPr lang="fr-FR" sz="1800" baseline="0" dirty="0" smtClean="0"/>
                        <a:t> littératures et cultures étrangères</a:t>
                      </a:r>
                      <a:endParaRPr lang="fr-FR" sz="1800" dirty="0"/>
                    </a:p>
                  </a:txBody>
                  <a:tcPr/>
                </a:tc>
                <a:extLst>
                  <a:ext uri="{0D108BD9-81ED-4DB2-BD59-A6C34878D82A}">
                    <a16:rowId xmlns:a16="http://schemas.microsoft.com/office/drawing/2014/main" val="10004"/>
                  </a:ext>
                </a:extLst>
              </a:tr>
              <a:tr h="370840">
                <a:tc>
                  <a:txBody>
                    <a:bodyPr/>
                    <a:lstStyle/>
                    <a:p>
                      <a:r>
                        <a:rPr lang="fr-FR" sz="1800" dirty="0" smtClean="0"/>
                        <a:t>Littérature,</a:t>
                      </a:r>
                      <a:r>
                        <a:rPr lang="fr-FR" sz="1800" baseline="0" dirty="0" smtClean="0"/>
                        <a:t> langues et cultures de l’Antiquité</a:t>
                      </a:r>
                      <a:endParaRPr lang="fr-FR" sz="1800" dirty="0"/>
                    </a:p>
                  </a:txBody>
                  <a:tcPr/>
                </a:tc>
                <a:extLst>
                  <a:ext uri="{0D108BD9-81ED-4DB2-BD59-A6C34878D82A}">
                    <a16:rowId xmlns:a16="http://schemas.microsoft.com/office/drawing/2014/main" val="10005"/>
                  </a:ext>
                </a:extLst>
              </a:tr>
              <a:tr h="370840">
                <a:tc>
                  <a:txBody>
                    <a:bodyPr/>
                    <a:lstStyle/>
                    <a:p>
                      <a:r>
                        <a:rPr lang="fr-FR" sz="1800" dirty="0" smtClean="0"/>
                        <a:t>Mathématiques</a:t>
                      </a:r>
                      <a:endParaRPr lang="fr-FR" sz="1800" dirty="0"/>
                    </a:p>
                  </a:txBody>
                  <a:tcPr/>
                </a:tc>
                <a:extLst>
                  <a:ext uri="{0D108BD9-81ED-4DB2-BD59-A6C34878D82A}">
                    <a16:rowId xmlns:a16="http://schemas.microsoft.com/office/drawing/2014/main" val="10006"/>
                  </a:ext>
                </a:extLst>
              </a:tr>
              <a:tr h="370840">
                <a:tc>
                  <a:txBody>
                    <a:bodyPr/>
                    <a:lstStyle/>
                    <a:p>
                      <a:r>
                        <a:rPr lang="fr-FR" sz="1800" dirty="0" smtClean="0"/>
                        <a:t>Numérique et sciences informatiques</a:t>
                      </a:r>
                      <a:endParaRPr lang="fr-FR" sz="1800" dirty="0"/>
                    </a:p>
                  </a:txBody>
                  <a:tcPr/>
                </a:tc>
                <a:extLst>
                  <a:ext uri="{0D108BD9-81ED-4DB2-BD59-A6C34878D82A}">
                    <a16:rowId xmlns:a16="http://schemas.microsoft.com/office/drawing/2014/main" val="10007"/>
                  </a:ext>
                </a:extLst>
              </a:tr>
              <a:tr h="370840">
                <a:tc>
                  <a:txBody>
                    <a:bodyPr/>
                    <a:lstStyle/>
                    <a:p>
                      <a:r>
                        <a:rPr lang="fr-FR" sz="1800" dirty="0" smtClean="0"/>
                        <a:t>Physique-chimie</a:t>
                      </a:r>
                      <a:endParaRPr lang="fr-FR" sz="1800" dirty="0"/>
                    </a:p>
                  </a:txBody>
                  <a:tcPr/>
                </a:tc>
                <a:extLst>
                  <a:ext uri="{0D108BD9-81ED-4DB2-BD59-A6C34878D82A}">
                    <a16:rowId xmlns:a16="http://schemas.microsoft.com/office/drawing/2014/main" val="10008"/>
                  </a:ext>
                </a:extLst>
              </a:tr>
              <a:tr h="370840">
                <a:tc>
                  <a:txBody>
                    <a:bodyPr/>
                    <a:lstStyle/>
                    <a:p>
                      <a:r>
                        <a:rPr lang="fr-FR" sz="1800" dirty="0" smtClean="0"/>
                        <a:t>Sciences</a:t>
                      </a:r>
                      <a:r>
                        <a:rPr lang="fr-FR" sz="1800" baseline="0" dirty="0" smtClean="0"/>
                        <a:t> de la vie et de la Terre</a:t>
                      </a:r>
                      <a:endParaRPr lang="fr-FR" sz="1800" dirty="0"/>
                    </a:p>
                  </a:txBody>
                  <a:tcPr/>
                </a:tc>
                <a:extLst>
                  <a:ext uri="{0D108BD9-81ED-4DB2-BD59-A6C34878D82A}">
                    <a16:rowId xmlns:a16="http://schemas.microsoft.com/office/drawing/2014/main" val="10009"/>
                  </a:ext>
                </a:extLst>
              </a:tr>
              <a:tr h="370840">
                <a:tc>
                  <a:txBody>
                    <a:bodyPr/>
                    <a:lstStyle/>
                    <a:p>
                      <a:r>
                        <a:rPr lang="fr-FR" sz="1800" dirty="0" smtClean="0"/>
                        <a:t>Sciences de l’ingénieur</a:t>
                      </a:r>
                      <a:endParaRPr lang="fr-FR" sz="1800" dirty="0"/>
                    </a:p>
                  </a:txBody>
                  <a:tcPr/>
                </a:tc>
                <a:extLst>
                  <a:ext uri="{0D108BD9-81ED-4DB2-BD59-A6C34878D82A}">
                    <a16:rowId xmlns:a16="http://schemas.microsoft.com/office/drawing/2014/main" val="10010"/>
                  </a:ext>
                </a:extLst>
              </a:tr>
              <a:tr h="370840">
                <a:tc>
                  <a:txBody>
                    <a:bodyPr/>
                    <a:lstStyle/>
                    <a:p>
                      <a:r>
                        <a:rPr lang="fr-FR" sz="1800" dirty="0" smtClean="0"/>
                        <a:t>Sciences économiques et sociales</a:t>
                      </a:r>
                      <a:endParaRPr lang="fr-FR" sz="1800" dirty="0"/>
                    </a:p>
                  </a:txBody>
                  <a:tcPr/>
                </a:tc>
                <a:extLst>
                  <a:ext uri="{0D108BD9-81ED-4DB2-BD59-A6C34878D82A}">
                    <a16:rowId xmlns:a16="http://schemas.microsoft.com/office/drawing/2014/main" val="10011"/>
                  </a:ext>
                </a:extLst>
              </a:tr>
              <a:tr h="370840">
                <a:tc>
                  <a:txBody>
                    <a:bodyPr/>
                    <a:lstStyle/>
                    <a:p>
                      <a:r>
                        <a:rPr lang="fr-FR" sz="1800" dirty="0" smtClean="0"/>
                        <a:t>Biologie-écologie</a:t>
                      </a:r>
                      <a:endParaRPr lang="fr-FR" sz="1800" dirty="0"/>
                    </a:p>
                  </a:txBody>
                  <a:tcPr/>
                </a:tc>
                <a:extLst>
                  <a:ext uri="{0D108BD9-81ED-4DB2-BD59-A6C34878D82A}">
                    <a16:rowId xmlns:a16="http://schemas.microsoft.com/office/drawing/2014/main" val="10012"/>
                  </a:ext>
                </a:extLst>
              </a:tr>
            </a:tbl>
          </a:graphicData>
        </a:graphic>
      </p:graphicFrame>
      <p:sp>
        <p:nvSpPr>
          <p:cNvPr id="6" name="Rectangle 5"/>
          <p:cNvSpPr/>
          <p:nvPr/>
        </p:nvSpPr>
        <p:spPr>
          <a:xfrm>
            <a:off x="3145259" y="1095127"/>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defRPr/>
            </a:pPr>
            <a:r>
              <a:rPr lang="fr-FR" sz="2000" b="1" i="0" kern="0" dirty="0" smtClean="0">
                <a:solidFill>
                  <a:prstClr val="white"/>
                </a:solidFill>
                <a:latin typeface="Arial Black" charset="0"/>
              </a:rPr>
              <a:t>Enseignements de spécialité</a:t>
            </a:r>
            <a:endParaRPr lang="fr-FR" sz="1200" i="0" kern="0" dirty="0" smtClean="0">
              <a:solidFill>
                <a:sysClr val="windowText" lastClr="000000"/>
              </a:solidFill>
              <a:latin typeface="Calibri"/>
            </a:endParaRPr>
          </a:p>
        </p:txBody>
      </p:sp>
      <p:sp>
        <p:nvSpPr>
          <p:cNvPr id="7" name="ZoneTexte 6"/>
          <p:cNvSpPr txBox="1"/>
          <p:nvPr/>
        </p:nvSpPr>
        <p:spPr>
          <a:xfrm>
            <a:off x="251519" y="2003936"/>
            <a:ext cx="2880321" cy="1938992"/>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i="0" dirty="0" smtClean="0">
                <a:solidFill>
                  <a:prstClr val="black"/>
                </a:solidFill>
              </a:rPr>
              <a:t>L’élève choisit </a:t>
            </a:r>
            <a:r>
              <a:rPr lang="fr-FR" sz="2000" b="1" i="0" dirty="0" smtClean="0">
                <a:solidFill>
                  <a:prstClr val="black"/>
                </a:solidFill>
              </a:rPr>
              <a:t>3</a:t>
            </a:r>
            <a:r>
              <a:rPr lang="fr-FR" sz="2000" i="0" dirty="0" smtClean="0">
                <a:solidFill>
                  <a:prstClr val="black"/>
                </a:solidFill>
              </a:rPr>
              <a:t> enseignements de spécialité en première</a:t>
            </a:r>
          </a:p>
          <a:p>
            <a:pPr algn="ctr"/>
            <a:endParaRPr lang="fr-FR" sz="1600" i="0" dirty="0" smtClean="0">
              <a:solidFill>
                <a:prstClr val="black"/>
              </a:solidFill>
            </a:endParaRPr>
          </a:p>
          <a:p>
            <a:pPr algn="ctr"/>
            <a:r>
              <a:rPr lang="fr-FR" sz="2000" i="0" dirty="0" smtClean="0">
                <a:solidFill>
                  <a:prstClr val="black"/>
                </a:solidFill>
              </a:rPr>
              <a:t>4 h pour chacun, soit un total de 12 h</a:t>
            </a:r>
            <a:endParaRPr lang="fr-FR" sz="2000" i="0" dirty="0">
              <a:solidFill>
                <a:prstClr val="black"/>
              </a:solidFill>
            </a:endParaRPr>
          </a:p>
        </p:txBody>
      </p:sp>
      <p:sp>
        <p:nvSpPr>
          <p:cNvPr id="8" name="ZoneTexte 7"/>
          <p:cNvSpPr txBox="1"/>
          <p:nvPr/>
        </p:nvSpPr>
        <p:spPr>
          <a:xfrm>
            <a:off x="251520" y="4266962"/>
            <a:ext cx="2880320" cy="1938992"/>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i="0" dirty="0" smtClean="0">
                <a:solidFill>
                  <a:prstClr val="black"/>
                </a:solidFill>
              </a:rPr>
              <a:t>L’élève conserve </a:t>
            </a:r>
            <a:r>
              <a:rPr lang="fr-FR" sz="2000" b="1" i="0" dirty="0" smtClean="0">
                <a:solidFill>
                  <a:prstClr val="black"/>
                </a:solidFill>
              </a:rPr>
              <a:t>2 </a:t>
            </a:r>
            <a:r>
              <a:rPr lang="fr-FR" sz="2000" i="0" dirty="0" smtClean="0">
                <a:solidFill>
                  <a:prstClr val="black"/>
                </a:solidFill>
              </a:rPr>
              <a:t>enseignements de spécialité en terminale</a:t>
            </a:r>
          </a:p>
          <a:p>
            <a:pPr algn="ctr"/>
            <a:endParaRPr lang="fr-FR" i="0" dirty="0" smtClean="0">
              <a:solidFill>
                <a:prstClr val="black"/>
              </a:solidFill>
            </a:endParaRPr>
          </a:p>
          <a:p>
            <a:pPr algn="ctr"/>
            <a:r>
              <a:rPr lang="fr-FR" sz="2000" i="0" dirty="0">
                <a:solidFill>
                  <a:prstClr val="black"/>
                </a:solidFill>
              </a:rPr>
              <a:t>6</a:t>
            </a:r>
            <a:r>
              <a:rPr lang="fr-FR" sz="2000" i="0" dirty="0" smtClean="0">
                <a:solidFill>
                  <a:prstClr val="black"/>
                </a:solidFill>
              </a:rPr>
              <a:t> h pour chacun, soit un total de 12 h</a:t>
            </a:r>
            <a:endParaRPr lang="fr-FR" sz="2000" i="0" dirty="0">
              <a:solidFill>
                <a:prstClr val="black"/>
              </a:solidFill>
            </a:endParaRPr>
          </a:p>
        </p:txBody>
      </p:sp>
    </p:spTree>
    <p:extLst>
      <p:ext uri="{BB962C8B-B14F-4D97-AF65-F5344CB8AC3E}">
        <p14:creationId xmlns:p14="http://schemas.microsoft.com/office/powerpoint/2010/main" val="10828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035"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3" name="Rectangle 2"/>
          <p:cNvSpPr/>
          <p:nvPr/>
        </p:nvSpPr>
        <p:spPr>
          <a:xfrm>
            <a:off x="2790056" y="591071"/>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sp>
        <p:nvSpPr>
          <p:cNvPr id="4" name="Rectangle 3"/>
          <p:cNvSpPr/>
          <p:nvPr/>
        </p:nvSpPr>
        <p:spPr>
          <a:xfrm>
            <a:off x="3433291" y="1012666"/>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Enseignements de spécialité</a:t>
            </a:r>
            <a:endParaRPr kumimoji="0" lang="fr-FR" sz="1200" b="0" i="0" u="none" strike="noStrike" kern="0" cap="none" spc="0" normalizeH="0" baseline="0" noProof="0" dirty="0" smtClean="0">
              <a:ln>
                <a:noFill/>
              </a:ln>
              <a:solidFill>
                <a:sysClr val="windowText" lastClr="000000"/>
              </a:solidFill>
              <a:effectLst/>
              <a:uLnTx/>
              <a:uFillTx/>
              <a:latin typeface="Calibri"/>
            </a:endParaRPr>
          </a:p>
        </p:txBody>
      </p:sp>
      <p:sp>
        <p:nvSpPr>
          <p:cNvPr id="5" name="Rectangle 4"/>
          <p:cNvSpPr/>
          <p:nvPr/>
        </p:nvSpPr>
        <p:spPr>
          <a:xfrm>
            <a:off x="185639" y="5229200"/>
            <a:ext cx="3657450" cy="292388"/>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Arts</a:t>
            </a:r>
            <a:endParaRPr kumimoji="0" lang="fr-FR" sz="1300" b="0" i="0" u="none" strike="noStrike" kern="0" cap="none" spc="0" normalizeH="0" baseline="0" noProof="0" dirty="0" smtClean="0">
              <a:ln>
                <a:noFill/>
              </a:ln>
              <a:solidFill>
                <a:sysClr val="windowText" lastClr="000000"/>
              </a:solidFill>
              <a:effectLst/>
              <a:uLnTx/>
              <a:uFillTx/>
              <a:latin typeface="Calibri"/>
            </a:endParaRPr>
          </a:p>
        </p:txBody>
      </p:sp>
      <p:sp>
        <p:nvSpPr>
          <p:cNvPr id="6" name="Rectangle 5"/>
          <p:cNvSpPr/>
          <p:nvPr/>
        </p:nvSpPr>
        <p:spPr>
          <a:xfrm>
            <a:off x="171504" y="1696452"/>
            <a:ext cx="3657450" cy="492443"/>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Histoire</a:t>
            </a:r>
            <a:r>
              <a:rPr kumimoji="0" lang="fr-FR" sz="1300" b="1" i="0" u="none" strike="noStrike" kern="0" cap="none" spc="0" normalizeH="0" baseline="0" noProof="0" dirty="0">
                <a:ln>
                  <a:noFill/>
                </a:ln>
                <a:solidFill>
                  <a:prstClr val="white"/>
                </a:solidFill>
                <a:effectLst/>
                <a:uLnTx/>
                <a:uFillTx/>
                <a:latin typeface="Arial Black" charset="0"/>
              </a:rPr>
              <a:t>, géographie, géopolitique et sciences </a:t>
            </a:r>
            <a:r>
              <a:rPr kumimoji="0" lang="fr-FR" sz="1300" b="1" i="0" u="none" strike="noStrike" kern="0" cap="none" spc="0" normalizeH="0" baseline="0" noProof="0" dirty="0" smtClean="0">
                <a:ln>
                  <a:noFill/>
                </a:ln>
                <a:solidFill>
                  <a:prstClr val="white"/>
                </a:solidFill>
                <a:effectLst/>
                <a:uLnTx/>
                <a:uFillTx/>
                <a:latin typeface="Arial Black" charset="0"/>
              </a:rPr>
              <a:t>politiques</a:t>
            </a:r>
            <a:endParaRPr kumimoji="0" lang="fr-FR" sz="1300" b="0" i="0" u="none" strike="noStrike" kern="0" cap="none" spc="0" normalizeH="0" baseline="0" noProof="0" dirty="0" smtClean="0">
              <a:ln>
                <a:noFill/>
              </a:ln>
              <a:solidFill>
                <a:sysClr val="windowText" lastClr="000000"/>
              </a:solidFill>
              <a:effectLst/>
              <a:uLnTx/>
              <a:uFillTx/>
              <a:latin typeface="Calibri"/>
            </a:endParaRPr>
          </a:p>
        </p:txBody>
      </p:sp>
      <p:sp>
        <p:nvSpPr>
          <p:cNvPr id="7" name="Rectangle 6"/>
          <p:cNvSpPr/>
          <p:nvPr/>
        </p:nvSpPr>
        <p:spPr>
          <a:xfrm>
            <a:off x="171504" y="2272516"/>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Humanités</a:t>
            </a:r>
            <a:r>
              <a:rPr kumimoji="0" lang="fr-FR" sz="1300" b="1" i="0" u="none" strike="noStrike" kern="0" cap="none" spc="0" normalizeH="0" baseline="0" noProof="0" dirty="0">
                <a:ln>
                  <a:noFill/>
                </a:ln>
                <a:solidFill>
                  <a:prstClr val="white"/>
                </a:solidFill>
                <a:effectLst/>
                <a:uLnTx/>
                <a:uFillTx/>
                <a:latin typeface="Arial Black" charset="0"/>
              </a:rPr>
              <a:t>, littérature et </a:t>
            </a:r>
            <a:r>
              <a:rPr kumimoji="0" lang="fr-FR" sz="1300" b="1" i="0" u="none" strike="noStrike" kern="0" cap="none" spc="0" normalizeH="0" baseline="0" noProof="0" dirty="0" smtClean="0">
                <a:ln>
                  <a:noFill/>
                </a:ln>
                <a:solidFill>
                  <a:prstClr val="white"/>
                </a:solidFill>
                <a:effectLst/>
                <a:uLnTx/>
                <a:uFillTx/>
                <a:latin typeface="Arial Black" charset="0"/>
              </a:rPr>
              <a:t>philosophie</a:t>
            </a:r>
            <a:endParaRPr kumimoji="0" lang="fr-FR" sz="1300" b="0" i="0" u="none" strike="noStrike" kern="0" cap="none" spc="0" normalizeH="0" baseline="0" noProof="0" dirty="0" smtClean="0">
              <a:ln>
                <a:noFill/>
              </a:ln>
              <a:solidFill>
                <a:sysClr val="windowText" lastClr="000000"/>
              </a:solidFill>
              <a:effectLst/>
              <a:uLnTx/>
              <a:uFillTx/>
              <a:latin typeface="Calibri"/>
            </a:endParaRPr>
          </a:p>
        </p:txBody>
      </p:sp>
      <p:sp>
        <p:nvSpPr>
          <p:cNvPr id="8" name="Rectangle 7"/>
          <p:cNvSpPr/>
          <p:nvPr/>
        </p:nvSpPr>
        <p:spPr>
          <a:xfrm>
            <a:off x="179512" y="2632556"/>
            <a:ext cx="3657450" cy="492443"/>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Langues, littératures et cultures étrangères</a:t>
            </a:r>
          </a:p>
        </p:txBody>
      </p:sp>
      <p:sp>
        <p:nvSpPr>
          <p:cNvPr id="9" name="Rectangle 8"/>
          <p:cNvSpPr/>
          <p:nvPr/>
        </p:nvSpPr>
        <p:spPr>
          <a:xfrm>
            <a:off x="195461" y="5953636"/>
            <a:ext cx="3657450" cy="492443"/>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Littérature, langues et cultures de l’Antiquité</a:t>
            </a:r>
          </a:p>
        </p:txBody>
      </p:sp>
      <p:sp>
        <p:nvSpPr>
          <p:cNvPr id="10" name="Rectangle 9"/>
          <p:cNvSpPr/>
          <p:nvPr/>
        </p:nvSpPr>
        <p:spPr>
          <a:xfrm>
            <a:off x="185639" y="320862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Mathématiques</a:t>
            </a:r>
          </a:p>
        </p:txBody>
      </p:sp>
      <p:sp>
        <p:nvSpPr>
          <p:cNvPr id="11" name="Rectangle 10"/>
          <p:cNvSpPr/>
          <p:nvPr/>
        </p:nvSpPr>
        <p:spPr>
          <a:xfrm>
            <a:off x="194470" y="5589240"/>
            <a:ext cx="3657450" cy="292388"/>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Numérique et sciences informatiques</a:t>
            </a:r>
          </a:p>
        </p:txBody>
      </p:sp>
      <p:sp>
        <p:nvSpPr>
          <p:cNvPr id="12" name="Rectangle 11"/>
          <p:cNvSpPr/>
          <p:nvPr/>
        </p:nvSpPr>
        <p:spPr>
          <a:xfrm>
            <a:off x="191394" y="356866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smtClean="0">
                <a:ln>
                  <a:noFill/>
                </a:ln>
                <a:solidFill>
                  <a:prstClr val="white"/>
                </a:solidFill>
                <a:effectLst/>
                <a:uLnTx/>
                <a:uFillTx/>
                <a:latin typeface="Arial Black" charset="0"/>
              </a:rPr>
              <a:t>Physique-chimie</a:t>
            </a:r>
            <a:endParaRPr kumimoji="0" lang="fr-FR" sz="1300" b="1" i="0" u="none" strike="noStrike" kern="0" cap="none" spc="0" normalizeH="0" baseline="0" noProof="0" dirty="0">
              <a:ln>
                <a:noFill/>
              </a:ln>
              <a:solidFill>
                <a:prstClr val="white"/>
              </a:solidFill>
              <a:effectLst/>
              <a:uLnTx/>
              <a:uFillTx/>
              <a:latin typeface="Arial Black" charset="0"/>
            </a:endParaRPr>
          </a:p>
        </p:txBody>
      </p:sp>
      <p:sp>
        <p:nvSpPr>
          <p:cNvPr id="13" name="Rectangle 12"/>
          <p:cNvSpPr/>
          <p:nvPr/>
        </p:nvSpPr>
        <p:spPr>
          <a:xfrm>
            <a:off x="191394" y="392870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Sciences </a:t>
            </a:r>
            <a:r>
              <a:rPr kumimoji="0" lang="fr-FR" sz="1300" b="1" i="0" u="none" strike="noStrike" kern="0" cap="none" spc="0" normalizeH="0" baseline="0" noProof="0" dirty="0" smtClean="0">
                <a:ln>
                  <a:noFill/>
                </a:ln>
                <a:solidFill>
                  <a:prstClr val="white"/>
                </a:solidFill>
                <a:effectLst/>
                <a:uLnTx/>
                <a:uFillTx/>
                <a:latin typeface="Arial Black" charset="0"/>
              </a:rPr>
              <a:t>de la </a:t>
            </a:r>
            <a:r>
              <a:rPr kumimoji="0" lang="fr-FR" sz="1300" b="1" i="0" u="none" strike="noStrike" kern="0" cap="none" spc="0" normalizeH="0" baseline="0" noProof="0" dirty="0">
                <a:ln>
                  <a:noFill/>
                </a:ln>
                <a:solidFill>
                  <a:prstClr val="white"/>
                </a:solidFill>
                <a:effectLst/>
                <a:uLnTx/>
                <a:uFillTx/>
                <a:latin typeface="Arial Black" charset="0"/>
              </a:rPr>
              <a:t>vie </a:t>
            </a:r>
            <a:r>
              <a:rPr kumimoji="0" lang="fr-FR" sz="1300" b="1" i="0" u="none" strike="noStrike" kern="0" cap="none" spc="0" normalizeH="0" baseline="0" noProof="0" dirty="0" smtClean="0">
                <a:ln>
                  <a:noFill/>
                </a:ln>
                <a:solidFill>
                  <a:prstClr val="white"/>
                </a:solidFill>
                <a:effectLst/>
                <a:uLnTx/>
                <a:uFillTx/>
                <a:latin typeface="Arial Black" charset="0"/>
              </a:rPr>
              <a:t>et de </a:t>
            </a:r>
            <a:r>
              <a:rPr kumimoji="0" lang="fr-FR" sz="1300" b="1" i="0" u="none" strike="noStrike" kern="0" cap="none" spc="0" normalizeH="0" baseline="0" noProof="0" dirty="0">
                <a:ln>
                  <a:noFill/>
                </a:ln>
                <a:solidFill>
                  <a:prstClr val="white"/>
                </a:solidFill>
                <a:effectLst/>
                <a:uLnTx/>
                <a:uFillTx/>
                <a:latin typeface="Arial Black" charset="0"/>
              </a:rPr>
              <a:t>la </a:t>
            </a:r>
            <a:r>
              <a:rPr kumimoji="0" lang="fr-FR" sz="1300" b="1" i="0" u="none" strike="noStrike" kern="0" cap="none" spc="0" normalizeH="0" baseline="0" noProof="0" dirty="0" smtClean="0">
                <a:ln>
                  <a:noFill/>
                </a:ln>
                <a:solidFill>
                  <a:prstClr val="white"/>
                </a:solidFill>
                <a:effectLst/>
                <a:uLnTx/>
                <a:uFillTx/>
                <a:latin typeface="Arial Black" charset="0"/>
              </a:rPr>
              <a:t>Terre</a:t>
            </a:r>
            <a:endParaRPr kumimoji="0" lang="fr-FR" sz="1300" b="1" i="0" u="none" strike="noStrike" kern="0" cap="none" spc="0" normalizeH="0" baseline="0" noProof="0" dirty="0">
              <a:ln>
                <a:noFill/>
              </a:ln>
              <a:solidFill>
                <a:prstClr val="white"/>
              </a:solidFill>
              <a:effectLst/>
              <a:uLnTx/>
              <a:uFillTx/>
              <a:latin typeface="Arial Black" charset="0"/>
            </a:endParaRPr>
          </a:p>
        </p:txBody>
      </p:sp>
      <p:sp>
        <p:nvSpPr>
          <p:cNvPr id="14" name="Rectangle 13"/>
          <p:cNvSpPr/>
          <p:nvPr/>
        </p:nvSpPr>
        <p:spPr>
          <a:xfrm>
            <a:off x="194470" y="4869160"/>
            <a:ext cx="3657450" cy="292388"/>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Sciences de l’ingénieur</a:t>
            </a:r>
          </a:p>
        </p:txBody>
      </p:sp>
      <p:sp>
        <p:nvSpPr>
          <p:cNvPr id="15" name="Rectangle 14"/>
          <p:cNvSpPr/>
          <p:nvPr/>
        </p:nvSpPr>
        <p:spPr>
          <a:xfrm>
            <a:off x="194470" y="4288740"/>
            <a:ext cx="3657450" cy="292388"/>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white"/>
                </a:solidFill>
                <a:effectLst/>
                <a:uLnTx/>
                <a:uFillTx/>
                <a:latin typeface="Arial Black" charset="0"/>
              </a:rPr>
              <a:t>Sciences économiques et sociales</a:t>
            </a:r>
          </a:p>
        </p:txBody>
      </p:sp>
      <p:sp>
        <p:nvSpPr>
          <p:cNvPr id="16" name="ZoneTexte 15"/>
          <p:cNvSpPr txBox="1"/>
          <p:nvPr/>
        </p:nvSpPr>
        <p:spPr>
          <a:xfrm>
            <a:off x="4043164" y="2034122"/>
            <a:ext cx="4871269" cy="707886"/>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solidFill>
                  <a:prstClr val="black"/>
                </a:solidFill>
                <a:uLnTx/>
                <a:uFillTx/>
                <a:latin typeface="Calibri"/>
                <a:ea typeface="+mn-ea"/>
                <a:cs typeface="+mn-cs"/>
              </a:rPr>
              <a:t>L’élève choisit 3 enseignements de spécialité en classe de première</a:t>
            </a:r>
            <a:endParaRPr kumimoji="0" lang="fr-FR" sz="1800" b="0" i="0" u="none" strike="noStrike" kern="0" cap="none" spc="0" normalizeH="0" baseline="0" noProof="0" dirty="0" smtClean="0">
              <a:solidFill>
                <a:prstClr val="black"/>
              </a:solidFill>
              <a:uLnTx/>
              <a:uFillTx/>
              <a:latin typeface="Calibri"/>
              <a:ea typeface="+mn-ea"/>
              <a:cs typeface="+mn-cs"/>
            </a:endParaRPr>
          </a:p>
        </p:txBody>
      </p:sp>
      <p:sp>
        <p:nvSpPr>
          <p:cNvPr id="17" name="ZoneTexte 16"/>
          <p:cNvSpPr txBox="1"/>
          <p:nvPr/>
        </p:nvSpPr>
        <p:spPr>
          <a:xfrm>
            <a:off x="4043164" y="3225170"/>
            <a:ext cx="4871269" cy="707886"/>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solidFill>
                  <a:prstClr val="black"/>
                </a:solidFill>
                <a:uLnTx/>
                <a:uFillTx/>
                <a:latin typeface="Calibri"/>
                <a:ea typeface="+mn-ea"/>
                <a:cs typeface="+mn-cs"/>
              </a:rPr>
              <a:t>Parmi ces 3 enseignements, il en conserve 2 en classe de terminale</a:t>
            </a:r>
            <a:endParaRPr kumimoji="0" lang="fr-FR" sz="1800" b="0" i="0" u="none" strike="noStrike" kern="0" cap="none" spc="0" normalizeH="0" baseline="0" noProof="0" dirty="0" smtClean="0">
              <a:solidFill>
                <a:prstClr val="black"/>
              </a:solidFill>
              <a:uLnTx/>
              <a:uFillTx/>
              <a:latin typeface="Calibri"/>
              <a:ea typeface="+mn-ea"/>
              <a:cs typeface="+mn-cs"/>
            </a:endParaRPr>
          </a:p>
        </p:txBody>
      </p:sp>
      <p:sp>
        <p:nvSpPr>
          <p:cNvPr id="18" name="ZoneTexte 17"/>
          <p:cNvSpPr txBox="1"/>
          <p:nvPr/>
        </p:nvSpPr>
        <p:spPr>
          <a:xfrm>
            <a:off x="4043164" y="4653136"/>
            <a:ext cx="4871269" cy="1015663"/>
          </a:xfrm>
          <a:prstGeom prst="rect">
            <a:avLst/>
          </a:prstGeom>
          <a:noFill/>
          <a:ln w="25400" cap="flat" cmpd="sng" algn="ctr">
            <a:solidFill>
              <a:srgbClr val="C0504D"/>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solidFill>
                  <a:prstClr val="black"/>
                </a:solidFill>
                <a:uLnTx/>
                <a:uFillTx/>
                <a:latin typeface="Calibri"/>
                <a:ea typeface="+mn-ea"/>
                <a:cs typeface="+mn-cs"/>
              </a:rPr>
              <a:t>Attention tous les établissements ne pourront pas proposer l’ensemble des enseignements de spécialité</a:t>
            </a:r>
            <a:endParaRPr kumimoji="0" lang="fr-FR" sz="1800" b="0" i="0" u="none" strike="noStrike" kern="0" cap="none" spc="0" normalizeH="0" baseline="0" noProof="0" dirty="0" smtClean="0">
              <a:solidFill>
                <a:prstClr val="black"/>
              </a:solidFill>
              <a:uLnTx/>
              <a:uFillTx/>
              <a:latin typeface="Calibri"/>
              <a:ea typeface="+mn-ea"/>
              <a:cs typeface="+mn-cs"/>
            </a:endParaRPr>
          </a:p>
        </p:txBody>
      </p:sp>
    </p:spTree>
    <p:extLst>
      <p:ext uri="{BB962C8B-B14F-4D97-AF65-F5344CB8AC3E}">
        <p14:creationId xmlns:p14="http://schemas.microsoft.com/office/powerpoint/2010/main" val="164953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6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8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0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1" nodeType="clickEffect">
                                  <p:stCondLst>
                                    <p:cond delay="0"/>
                                  </p:stCondLst>
                                  <p:childTnLst>
                                    <p:animEffect transition="out" filter="randombar(horizontal)">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par>
                                <p:cTn id="58" presetID="14" presetClass="exit" presetSubtype="10" fill="hold" grpId="1" nodeType="withEffect">
                                  <p:stCondLst>
                                    <p:cond delay="0"/>
                                  </p:stCondLst>
                                  <p:childTnLst>
                                    <p:animEffect transition="out" filter="randombar(horizontal)">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14" presetClass="exit" presetSubtype="10" fill="hold" grpId="1" nodeType="withEffect">
                                  <p:stCondLst>
                                    <p:cond delay="0"/>
                                  </p:stCondLst>
                                  <p:childTnLst>
                                    <p:animEffect transition="out" filter="randombar(horizontal)">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4" presetClass="exit" presetSubtype="10" fill="hold" grpId="1" nodeType="withEffect">
                                  <p:stCondLst>
                                    <p:cond delay="0"/>
                                  </p:stCondLst>
                                  <p:childTnLst>
                                    <p:animEffect transition="out" filter="randombar(horizontal)">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4" presetClass="exit" presetSubtype="10" fill="hold" grpId="1" nodeType="withEffect">
                                  <p:stCondLst>
                                    <p:cond delay="0"/>
                                  </p:stCondLst>
                                  <p:childTnLst>
                                    <p:animEffect transition="out" filter="randombar(horizontal)">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4" presetClass="exit" presetSubtype="10" fill="hold" grpId="1" nodeType="withEffect">
                                  <p:stCondLst>
                                    <p:cond delay="0"/>
                                  </p:stCondLst>
                                  <p:childTnLst>
                                    <p:animEffect transition="out" filter="randombar(horizontal)">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4" presetClass="exit" presetSubtype="10" fill="hold" grpId="1" nodeType="withEffect">
                                  <p:stCondLst>
                                    <p:cond delay="0"/>
                                  </p:stCondLst>
                                  <p:childTnLst>
                                    <p:animEffect transition="out" filter="randombar(horizontal)">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4" presetClass="exit" presetSubtype="10" fill="hold" grpId="1" nodeType="withEffect">
                                  <p:stCondLst>
                                    <p:cond delay="0"/>
                                  </p:stCondLst>
                                  <p:childTnLst>
                                    <p:animEffect transition="out" filter="randombar(horizontal)">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4" presetClass="exit" presetSubtype="10" fill="hold" grpId="1" nodeType="clickEffect">
                                  <p:stCondLst>
                                    <p:cond delay="0"/>
                                  </p:stCondLst>
                                  <p:childTnLst>
                                    <p:animEffect transition="out" filter="randombar(horizontal)">
                                      <p:cBhvr>
                                        <p:cTn id="86" dur="500"/>
                                        <p:tgtEl>
                                          <p:spTgt spid="8"/>
                                        </p:tgtEl>
                                      </p:cBhvr>
                                    </p:animEffect>
                                    <p:set>
                                      <p:cBhvr>
                                        <p:cTn id="87" dur="1" fill="hold">
                                          <p:stCondLst>
                                            <p:cond delay="499"/>
                                          </p:stCondLst>
                                        </p:cTn>
                                        <p:tgtEl>
                                          <p:spTgt spid="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2" nodeType="clickEffect">
                                  <p:stCondLst>
                                    <p:cond delay="0"/>
                                  </p:stCondLst>
                                  <p:childTnLst>
                                    <p:set>
                                      <p:cBhvr>
                                        <p:cTn id="91" dur="1" fill="hold">
                                          <p:stCondLst>
                                            <p:cond delay="0"/>
                                          </p:stCondLst>
                                        </p:cTn>
                                        <p:tgtEl>
                                          <p:spTgt spid="5"/>
                                        </p:tgtEl>
                                        <p:attrNameLst>
                                          <p:attrName>style.visibility</p:attrName>
                                        </p:attrNameLst>
                                      </p:cBhvr>
                                      <p:to>
                                        <p:strVal val="visible"/>
                                      </p:to>
                                    </p:set>
                                  </p:childTnLst>
                                </p:cTn>
                              </p:par>
                              <p:par>
                                <p:cTn id="92" presetID="1" presetClass="entr" presetSubtype="0" fill="hold" grpId="2" nodeType="withEffect">
                                  <p:stCondLst>
                                    <p:cond delay="0"/>
                                  </p:stCondLst>
                                  <p:childTnLst>
                                    <p:set>
                                      <p:cBhvr>
                                        <p:cTn id="93" dur="1" fill="hold">
                                          <p:stCondLst>
                                            <p:cond delay="0"/>
                                          </p:stCondLst>
                                        </p:cTn>
                                        <p:tgtEl>
                                          <p:spTgt spid="6"/>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7"/>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9"/>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10"/>
                                        </p:tgtEl>
                                        <p:attrNameLst>
                                          <p:attrName>style.visibility</p:attrName>
                                        </p:attrNameLst>
                                      </p:cBhvr>
                                      <p:to>
                                        <p:strVal val="visible"/>
                                      </p:to>
                                    </p:set>
                                  </p:childTnLst>
                                </p:cTn>
                              </p:par>
                              <p:par>
                                <p:cTn id="102" presetID="1" presetClass="entr" presetSubtype="0" fill="hold" grpId="2" nodeType="withEffect">
                                  <p:stCondLst>
                                    <p:cond delay="0"/>
                                  </p:stCondLst>
                                  <p:childTnLst>
                                    <p:set>
                                      <p:cBhvr>
                                        <p:cTn id="103" dur="1" fill="hold">
                                          <p:stCondLst>
                                            <p:cond delay="0"/>
                                          </p:stCondLst>
                                        </p:cTn>
                                        <p:tgtEl>
                                          <p:spTgt spid="11"/>
                                        </p:tgtEl>
                                        <p:attrNameLst>
                                          <p:attrName>style.visibility</p:attrName>
                                        </p:attrNameLst>
                                      </p:cBhvr>
                                      <p:to>
                                        <p:strVal val="visible"/>
                                      </p:to>
                                    </p:set>
                                  </p:childTnLst>
                                </p:cTn>
                              </p:par>
                              <p:par>
                                <p:cTn id="104" presetID="1" presetClass="entr" presetSubtype="0" fill="hold" grpId="2" nodeType="withEffect">
                                  <p:stCondLst>
                                    <p:cond delay="0"/>
                                  </p:stCondLst>
                                  <p:childTnLst>
                                    <p:set>
                                      <p:cBhvr>
                                        <p:cTn id="105" dur="1" fill="hold">
                                          <p:stCondLst>
                                            <p:cond delay="0"/>
                                          </p:stCondLst>
                                        </p:cTn>
                                        <p:tgtEl>
                                          <p:spTgt spid="12"/>
                                        </p:tgtEl>
                                        <p:attrNameLst>
                                          <p:attrName>style.visibility</p:attrName>
                                        </p:attrNameLst>
                                      </p:cBhvr>
                                      <p:to>
                                        <p:strVal val="visible"/>
                                      </p:to>
                                    </p:set>
                                  </p:childTnLst>
                                </p:cTn>
                              </p:par>
                              <p:par>
                                <p:cTn id="106" presetID="1" presetClass="entr" presetSubtype="0" fill="hold" grpId="2" nodeType="withEffect">
                                  <p:stCondLst>
                                    <p:cond delay="0"/>
                                  </p:stCondLst>
                                  <p:childTnLst>
                                    <p:set>
                                      <p:cBhvr>
                                        <p:cTn id="107" dur="1" fill="hold">
                                          <p:stCondLst>
                                            <p:cond delay="0"/>
                                          </p:stCondLst>
                                        </p:cTn>
                                        <p:tgtEl>
                                          <p:spTgt spid="13"/>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14"/>
                                        </p:tgtEl>
                                        <p:attrNameLst>
                                          <p:attrName>style.visibility</p:attrName>
                                        </p:attrNameLst>
                                      </p:cBhvr>
                                      <p:to>
                                        <p:strVal val="visible"/>
                                      </p:to>
                                    </p:set>
                                  </p:childTnLst>
                                </p:cTn>
                              </p:par>
                              <p:par>
                                <p:cTn id="110" presetID="1" presetClass="entr" presetSubtype="0" fill="hold" grpId="1" nodeType="withEffect">
                                  <p:stCondLst>
                                    <p:cond delay="0"/>
                                  </p:stCondLst>
                                  <p:childTnLst>
                                    <p:set>
                                      <p:cBhvr>
                                        <p:cTn id="111" dur="1" fill="hold">
                                          <p:stCondLst>
                                            <p:cond delay="0"/>
                                          </p:stCondLst>
                                        </p:cTn>
                                        <p:tgtEl>
                                          <p:spTgt spid="1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1484784"/>
            <a:ext cx="8712967" cy="400110"/>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prstClr val="black"/>
                </a:solidFill>
                <a:effectLst/>
                <a:uLnTx/>
                <a:uFillTx/>
                <a:latin typeface="Calibri"/>
                <a:ea typeface="+mn-ea"/>
                <a:cs typeface="+mn-cs"/>
              </a:rPr>
              <a:t>Un seul enseignement optionnel possible en première (3 h), parmi :</a:t>
            </a:r>
          </a:p>
        </p:txBody>
      </p:sp>
      <p:sp>
        <p:nvSpPr>
          <p:cNvPr id="6" name="Rectangle 5"/>
          <p:cNvSpPr/>
          <p:nvPr/>
        </p:nvSpPr>
        <p:spPr>
          <a:xfrm>
            <a:off x="899592" y="2046737"/>
            <a:ext cx="3124480" cy="307777"/>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Langue vivante C</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7" name="Rectangle 6"/>
          <p:cNvSpPr/>
          <p:nvPr/>
        </p:nvSpPr>
        <p:spPr>
          <a:xfrm>
            <a:off x="5119928" y="2694806"/>
            <a:ext cx="3124479" cy="307777"/>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Arts</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8" name="Rectangle 7"/>
          <p:cNvSpPr/>
          <p:nvPr/>
        </p:nvSpPr>
        <p:spPr>
          <a:xfrm>
            <a:off x="899593" y="2479364"/>
            <a:ext cx="3124480" cy="523220"/>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Education physique et sportive</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9" name="Rectangle 8"/>
          <p:cNvSpPr/>
          <p:nvPr/>
        </p:nvSpPr>
        <p:spPr>
          <a:xfrm>
            <a:off x="5119928" y="2046737"/>
            <a:ext cx="3124480" cy="523220"/>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Langue et cultures de l’Antiquité*</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0" name="ZoneTexte 9"/>
          <p:cNvSpPr txBox="1"/>
          <p:nvPr/>
        </p:nvSpPr>
        <p:spPr>
          <a:xfrm>
            <a:off x="107505" y="3140968"/>
            <a:ext cx="8712966" cy="892552"/>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prstClr val="black"/>
                </a:solidFill>
                <a:effectLst/>
                <a:uLnTx/>
                <a:uFillTx/>
                <a:latin typeface="Calibri"/>
                <a:ea typeface="+mn-ea"/>
                <a:cs typeface="+mn-cs"/>
              </a:rPr>
              <a:t>Deux enseignements optionnels possibles en terminale (3 h chacun)</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Poursuite de l’enseignement optionnel choisi en première (le cas échéant)</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Choix d’un enseignement optionnel disponible uniquement en classe de terminale parmi :</a:t>
            </a:r>
          </a:p>
        </p:txBody>
      </p:sp>
      <p:sp>
        <p:nvSpPr>
          <p:cNvPr id="11" name="Rectangle 10"/>
          <p:cNvSpPr/>
          <p:nvPr/>
        </p:nvSpPr>
        <p:spPr>
          <a:xfrm>
            <a:off x="107504" y="4777407"/>
            <a:ext cx="3124480" cy="307777"/>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smtClean="0">
                <a:ln>
                  <a:noFill/>
                </a:ln>
                <a:solidFill>
                  <a:prstClr val="white"/>
                </a:solidFill>
                <a:effectLst/>
                <a:uLnTx/>
                <a:uFillTx/>
                <a:latin typeface="Arial Black" charset="0"/>
              </a:rPr>
              <a:t>Mathématiques expertes</a:t>
            </a:r>
            <a:endParaRPr kumimoji="0" lang="fr-FR" sz="1000" i="0" u="none" strike="noStrike" kern="0" cap="none" spc="0" normalizeH="0" baseline="0" noProof="0" dirty="0" smtClean="0">
              <a:ln>
                <a:noFill/>
              </a:ln>
              <a:solidFill>
                <a:sysClr val="windowText" lastClr="000000"/>
              </a:solidFill>
              <a:effectLst/>
              <a:uLnTx/>
              <a:uFillTx/>
              <a:latin typeface="Calibri"/>
            </a:endParaRPr>
          </a:p>
        </p:txBody>
      </p:sp>
      <p:sp>
        <p:nvSpPr>
          <p:cNvPr id="12" name="Rectangle 11"/>
          <p:cNvSpPr/>
          <p:nvPr/>
        </p:nvSpPr>
        <p:spPr>
          <a:xfrm>
            <a:off x="107504" y="5210036"/>
            <a:ext cx="3124480" cy="523220"/>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Mathématiques complémentaires</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3" name="Rectangle 12"/>
          <p:cNvSpPr/>
          <p:nvPr/>
        </p:nvSpPr>
        <p:spPr>
          <a:xfrm>
            <a:off x="107504" y="4129916"/>
            <a:ext cx="3124480" cy="523220"/>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Droit et grands enjeux du monde contemporain</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4" name="ZoneTexte 13"/>
          <p:cNvSpPr txBox="1"/>
          <p:nvPr/>
        </p:nvSpPr>
        <p:spPr>
          <a:xfrm>
            <a:off x="3411865" y="4777407"/>
            <a:ext cx="5408607" cy="307777"/>
          </a:xfrm>
          <a:prstGeom prst="rect">
            <a:avLst/>
          </a:prstGeom>
          <a:noFill/>
          <a:ln w="25400" cap="flat" cmpd="sng" algn="ctr">
            <a:solidFill>
              <a:srgbClr val="9BBB59"/>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Calibri"/>
                <a:ea typeface="+mn-ea"/>
                <a:cs typeface="+mn-cs"/>
              </a:rPr>
              <a:t>Pour les élèves ayant choisi Mathématiques en discipline de</a:t>
            </a:r>
            <a:r>
              <a:rPr kumimoji="0" lang="fr-FR" sz="1400" b="0" i="0" u="none" strike="noStrike" kern="0" cap="none" spc="0" normalizeH="0" noProof="0" dirty="0" smtClean="0">
                <a:ln>
                  <a:noFill/>
                </a:ln>
                <a:solidFill>
                  <a:prstClr val="black"/>
                </a:solidFill>
                <a:effectLst/>
                <a:uLnTx/>
                <a:uFillTx/>
                <a:latin typeface="Calibri"/>
                <a:ea typeface="+mn-ea"/>
                <a:cs typeface="+mn-cs"/>
              </a:rPr>
              <a:t> </a:t>
            </a:r>
            <a:r>
              <a:rPr kumimoji="0" lang="fr-FR" sz="1400" b="0" i="0" u="none" strike="noStrike" kern="0" cap="none" spc="0" normalizeH="0" baseline="0" noProof="0" dirty="0" smtClean="0">
                <a:ln>
                  <a:noFill/>
                </a:ln>
                <a:solidFill>
                  <a:prstClr val="black"/>
                </a:solidFill>
                <a:effectLst/>
                <a:uLnTx/>
                <a:uFillTx/>
                <a:latin typeface="Calibri"/>
                <a:ea typeface="+mn-ea"/>
                <a:cs typeface="+mn-cs"/>
              </a:rPr>
              <a:t>spécialité</a:t>
            </a:r>
          </a:p>
        </p:txBody>
      </p:sp>
      <p:sp>
        <p:nvSpPr>
          <p:cNvPr id="15" name="ZoneTexte 14"/>
          <p:cNvSpPr txBox="1"/>
          <p:nvPr/>
        </p:nvSpPr>
        <p:spPr>
          <a:xfrm>
            <a:off x="3411865" y="5317757"/>
            <a:ext cx="5408607" cy="307777"/>
          </a:xfrm>
          <a:prstGeom prst="rect">
            <a:avLst/>
          </a:prstGeom>
          <a:noFill/>
          <a:ln w="25400" cap="flat" cmpd="sng" algn="ctr">
            <a:solidFill>
              <a:srgbClr val="9BBB59"/>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30" normalizeH="0" noProof="0" dirty="0" smtClean="0">
                <a:ln>
                  <a:noFill/>
                </a:ln>
                <a:solidFill>
                  <a:prstClr val="black"/>
                </a:solidFill>
                <a:effectLst/>
                <a:uLnTx/>
                <a:uFillTx/>
                <a:latin typeface="Calibri"/>
                <a:ea typeface="+mn-ea"/>
                <a:cs typeface="+mn-cs"/>
              </a:rPr>
              <a:t>Pour les élèves n’ayant pas choisi Mathématiques en discipline de spécialité</a:t>
            </a:r>
          </a:p>
        </p:txBody>
      </p:sp>
      <p:sp>
        <p:nvSpPr>
          <p:cNvPr id="16" name="ZoneTexte 15"/>
          <p:cNvSpPr txBox="1"/>
          <p:nvPr/>
        </p:nvSpPr>
        <p:spPr>
          <a:xfrm>
            <a:off x="107505" y="5986155"/>
            <a:ext cx="8712967" cy="323165"/>
          </a:xfrm>
          <a:prstGeom prst="rect">
            <a:avLst/>
          </a:prstGeom>
          <a:noFill/>
          <a:ln w="25400" cap="flat" cmpd="sng" algn="ctr">
            <a:solidFill>
              <a:srgbClr val="C0504D"/>
            </a:solidFill>
            <a:prstDash val="solid"/>
          </a:ln>
          <a:effectLst/>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sz="1500" b="0" i="0" u="none" strike="noStrike" kern="0" cap="none" spc="0" normalizeH="0" baseline="0" noProof="0" dirty="0" smtClean="0">
                <a:ln>
                  <a:noFill/>
                </a:ln>
                <a:solidFill>
                  <a:prstClr val="black"/>
                </a:solidFill>
                <a:effectLst/>
                <a:uLnTx/>
                <a:uFillTx/>
                <a:latin typeface="Calibri"/>
                <a:ea typeface="+mn-ea"/>
                <a:cs typeface="+mn-cs"/>
              </a:rPr>
              <a:t>Les enseignements optionnels de terminale sont à choisir en fonction du projet de poursuite d’études</a:t>
            </a:r>
          </a:p>
        </p:txBody>
      </p:sp>
      <p:sp>
        <p:nvSpPr>
          <p:cNvPr id="17" name="ZoneTexte 16"/>
          <p:cNvSpPr txBox="1"/>
          <p:nvPr/>
        </p:nvSpPr>
        <p:spPr>
          <a:xfrm>
            <a:off x="107504" y="6525344"/>
            <a:ext cx="8712968" cy="276999"/>
          </a:xfrm>
          <a:prstGeom prst="rect">
            <a:avLst/>
          </a:prstGeom>
          <a:noFill/>
        </p:spPr>
        <p:txBody>
          <a:bodyPr wrap="square" rtlCol="0">
            <a:spAutoFit/>
          </a:bodyPr>
          <a:lstStyle/>
          <a:p>
            <a:pPr fontAlgn="auto">
              <a:spcBef>
                <a:spcPts val="0"/>
              </a:spcBef>
              <a:spcAft>
                <a:spcPts val="0"/>
              </a:spcAft>
            </a:pPr>
            <a:r>
              <a:rPr lang="fr-FR" sz="1200" i="0" dirty="0" smtClean="0">
                <a:solidFill>
                  <a:prstClr val="black"/>
                </a:solidFill>
                <a:latin typeface="Calibri"/>
              </a:rPr>
              <a:t>* </a:t>
            </a:r>
            <a:r>
              <a:rPr lang="fr-FR" sz="1200" i="0" dirty="0">
                <a:solidFill>
                  <a:prstClr val="black"/>
                </a:solidFill>
                <a:latin typeface="Calibri"/>
              </a:rPr>
              <a:t>Les enseignements optionnels de LCA latin et grec peuvent être choisis en plus de l’enseignement optionnel suivi par ailleurs </a:t>
            </a:r>
          </a:p>
        </p:txBody>
      </p:sp>
      <p:sp>
        <p:nvSpPr>
          <p:cNvPr id="18" name="Rectangle 17"/>
          <p:cNvSpPr/>
          <p:nvPr/>
        </p:nvSpPr>
        <p:spPr>
          <a:xfrm>
            <a:off x="2325035"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19" name="Rectangle 18"/>
          <p:cNvSpPr/>
          <p:nvPr/>
        </p:nvSpPr>
        <p:spPr>
          <a:xfrm>
            <a:off x="2790056" y="591071"/>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sp>
        <p:nvSpPr>
          <p:cNvPr id="20" name="Rectangle 19"/>
          <p:cNvSpPr/>
          <p:nvPr/>
        </p:nvSpPr>
        <p:spPr>
          <a:xfrm>
            <a:off x="3433291" y="1012666"/>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Enseignements de spécialité</a:t>
            </a:r>
            <a:endParaRPr kumimoji="0" lang="fr-FR" sz="1200" b="0" i="0" u="none" strike="noStrike" kern="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6489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8971" y="319119"/>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400" b="1" i="0" u="none" strike="noStrike" kern="0" cap="none" spc="0" normalizeH="0" baseline="0" noProof="0" dirty="0" smtClean="0">
                <a:ln>
                  <a:noFill/>
                </a:ln>
                <a:solidFill>
                  <a:prstClr val="white"/>
                </a:solidFill>
                <a:effectLst/>
                <a:uLnTx/>
                <a:uFillTx/>
                <a:latin typeface="Arial Black" charset="0"/>
              </a:rPr>
              <a:t> 2021</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2213992" y="764704"/>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713211" y="1239143"/>
            <a:ext cx="610726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Volume horaire de la voie générale</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9" name="Tableau 8"/>
          <p:cNvGraphicFramePr>
            <a:graphicFrameLocks noGrp="1"/>
          </p:cNvGraphicFramePr>
          <p:nvPr>
            <p:extLst>
              <p:ext uri="{D42A27DB-BD31-4B8C-83A1-F6EECF244321}">
                <p14:modId xmlns:p14="http://schemas.microsoft.com/office/powerpoint/2010/main" val="33178739"/>
              </p:ext>
            </p:extLst>
          </p:nvPr>
        </p:nvGraphicFramePr>
        <p:xfrm>
          <a:off x="179512" y="2322160"/>
          <a:ext cx="8568953" cy="29616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292355">
                  <a:extLst>
                    <a:ext uri="{9D8B030D-6E8A-4147-A177-3AD203B41FA5}">
                      <a16:colId xmlns:a16="http://schemas.microsoft.com/office/drawing/2014/main" val="20000"/>
                    </a:ext>
                  </a:extLst>
                </a:gridCol>
                <a:gridCol w="2106162">
                  <a:extLst>
                    <a:ext uri="{9D8B030D-6E8A-4147-A177-3AD203B41FA5}">
                      <a16:colId xmlns:a16="http://schemas.microsoft.com/office/drawing/2014/main" val="20001"/>
                    </a:ext>
                  </a:extLst>
                </a:gridCol>
                <a:gridCol w="2170436">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communs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16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15</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de spécialité</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12</a:t>
                      </a:r>
                      <a:r>
                        <a:rPr lang="fr-FR" sz="2000" baseline="0" dirty="0" smtClean="0"/>
                        <a:t>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28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27 h 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optionnels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aseline="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 à 6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1800" dirty="0" smtClean="0"/>
                        <a:t>Accompagnement</a:t>
                      </a:r>
                      <a:r>
                        <a:rPr lang="fr-FR" sz="1800" baseline="0" dirty="0" smtClean="0"/>
                        <a:t> personnalisé</a:t>
                      </a:r>
                      <a:r>
                        <a:rPr lang="fr-FR" sz="1600" baseline="0" dirty="0" smtClean="0"/>
                        <a:t> – Selon les besoins de l’élève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extLst>
                  <a:ext uri="{0D108BD9-81ED-4DB2-BD59-A6C34878D82A}">
                    <a16:rowId xmlns:a16="http://schemas.microsoft.com/office/drawing/2014/main" val="10005"/>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Accompagnement au choix de l’orientation</a:t>
                      </a:r>
                      <a:r>
                        <a:rPr lang="fr-FR" sz="1600" dirty="0" smtClean="0"/>
                        <a:t> – 54</a:t>
                      </a:r>
                      <a:r>
                        <a:rPr lang="fr-FR" sz="1600" baseline="0" dirty="0" smtClean="0"/>
                        <a:t> h annuelles (à titre indicatif) selon les besoins des élèves et les modalités de l’accompagnement à l’orientation mises en place dans l’établissement</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1776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_présentation_AEFE 2015">
  <a:themeElements>
    <a:clrScheme name="Personnalisé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PresentationAE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lnDef>
  </a:objectDefaults>
  <a:extraClrSchemeLst>
    <a:extraClrScheme>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E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E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E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E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E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EF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E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E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E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E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E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11448</TotalTime>
  <Words>2805</Words>
  <Application>Microsoft Office PowerPoint</Application>
  <PresentationFormat>Affichage à l'écran (4:3)</PresentationFormat>
  <Paragraphs>659</Paragraphs>
  <Slides>30</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30</vt:i4>
      </vt:variant>
    </vt:vector>
  </HeadingPairs>
  <TitlesOfParts>
    <vt:vector size="44" baseType="lpstr">
      <vt:lpstr>MS PGothic</vt:lpstr>
      <vt:lpstr>MS PGothic</vt:lpstr>
      <vt:lpstr>Arial</vt:lpstr>
      <vt:lpstr>Arial (En-têtes)</vt:lpstr>
      <vt:lpstr>Arial Black</vt:lpstr>
      <vt:lpstr>Arial Italic</vt:lpstr>
      <vt:lpstr>Calibri</vt:lpstr>
      <vt:lpstr>Lucida Sans Unicode</vt:lpstr>
      <vt:lpstr>Monotype Sorts</vt:lpstr>
      <vt:lpstr>Roboto</vt:lpstr>
      <vt:lpstr>Times</vt:lpstr>
      <vt:lpstr>Wingdings</vt:lpstr>
      <vt:lpstr>Wingdings 2</vt:lpstr>
      <vt:lpstr>Modèle_présentation_AEFE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Diaporama_AEFE_Après2nde 2018</dc:title>
  <dc:creator>Fabrice BOILLON - AEFE/SORES</dc:creator>
  <cp:lastModifiedBy>Patrick BRISSET</cp:lastModifiedBy>
  <cp:revision>454</cp:revision>
  <cp:lastPrinted>2018-08-06T15:20:20Z</cp:lastPrinted>
  <dcterms:created xsi:type="dcterms:W3CDTF">2011-10-02T17:53:59Z</dcterms:created>
  <dcterms:modified xsi:type="dcterms:W3CDTF">2019-10-10T16:11:02Z</dcterms:modified>
</cp:coreProperties>
</file>